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67"/>
  </p:notesMasterIdLst>
  <p:sldIdLst>
    <p:sldId id="256" r:id="rId2"/>
    <p:sldId id="294" r:id="rId3"/>
    <p:sldId id="257" r:id="rId4"/>
    <p:sldId id="258" r:id="rId5"/>
    <p:sldId id="296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259" r:id="rId14"/>
    <p:sldId id="270" r:id="rId15"/>
    <p:sldId id="275" r:id="rId16"/>
    <p:sldId id="299" r:id="rId17"/>
    <p:sldId id="276" r:id="rId18"/>
    <p:sldId id="271" r:id="rId19"/>
    <p:sldId id="301" r:id="rId20"/>
    <p:sldId id="303" r:id="rId21"/>
    <p:sldId id="304" r:id="rId22"/>
    <p:sldId id="305" r:id="rId23"/>
    <p:sldId id="306" r:id="rId24"/>
    <p:sldId id="309" r:id="rId25"/>
    <p:sldId id="300" r:id="rId26"/>
    <p:sldId id="302" r:id="rId27"/>
    <p:sldId id="272" r:id="rId28"/>
    <p:sldId id="310" r:id="rId29"/>
    <p:sldId id="311" r:id="rId30"/>
    <p:sldId id="312" r:id="rId31"/>
    <p:sldId id="313" r:id="rId32"/>
    <p:sldId id="314" r:id="rId33"/>
    <p:sldId id="273" r:id="rId34"/>
    <p:sldId id="279" r:id="rId35"/>
    <p:sldId id="274" r:id="rId36"/>
    <p:sldId id="280" r:id="rId37"/>
    <p:sldId id="308" r:id="rId38"/>
    <p:sldId id="316" r:id="rId39"/>
    <p:sldId id="317" r:id="rId40"/>
    <p:sldId id="315" r:id="rId41"/>
    <p:sldId id="281" r:id="rId42"/>
    <p:sldId id="282" r:id="rId43"/>
    <p:sldId id="260" r:id="rId44"/>
    <p:sldId id="283" r:id="rId45"/>
    <p:sldId id="284" r:id="rId46"/>
    <p:sldId id="285" r:id="rId47"/>
    <p:sldId id="318" r:id="rId48"/>
    <p:sldId id="261" r:id="rId49"/>
    <p:sldId id="320" r:id="rId50"/>
    <p:sldId id="321" r:id="rId51"/>
    <p:sldId id="322" r:id="rId52"/>
    <p:sldId id="323" r:id="rId53"/>
    <p:sldId id="324" r:id="rId54"/>
    <p:sldId id="287" r:id="rId55"/>
    <p:sldId id="262" r:id="rId56"/>
    <p:sldId id="263" r:id="rId57"/>
    <p:sldId id="288" r:id="rId58"/>
    <p:sldId id="289" r:id="rId59"/>
    <p:sldId id="290" r:id="rId60"/>
    <p:sldId id="291" r:id="rId61"/>
    <p:sldId id="319" r:id="rId62"/>
    <p:sldId id="292" r:id="rId63"/>
    <p:sldId id="286" r:id="rId64"/>
    <p:sldId id="307" r:id="rId65"/>
    <p:sldId id="29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1" autoAdjust="0"/>
  </p:normalViewPr>
  <p:slideViewPr>
    <p:cSldViewPr snapToGrid="0">
      <p:cViewPr varScale="1">
        <p:scale>
          <a:sx n="125" d="100"/>
          <a:sy n="125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EB5C7-85CB-4F28-AE04-06A843069689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9662-7F4E-4DB0-9A43-7C909D576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8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1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9662-7F4E-4DB0-9A43-7C909D576A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rgrid.ac.cn/handle/1471x/97658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tech/nlp/lexic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zhuanlan.zhihu.com/p/100969186?utm_source=com.gzqwkj.csh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C6E43-D996-4DDF-B1BE-47A6480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7.1.3 </a:t>
            </a:r>
            <a:r>
              <a:rPr lang="zh-CN" altLang="en-US" dirty="0"/>
              <a:t>未登录词识别问题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85AC0-2A27-4C48-8D9A-279100F1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8502590" cy="412229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分类：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专有名词：人名、地名、机构名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实体名词：日期、地址、电话号码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衍生词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重叠形式：散散步、高高兴兴、一个个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派生词：   非教师、开发者、洗个澡</a:t>
            </a:r>
            <a:endParaRPr lang="en-US" altLang="zh-CN" dirty="0"/>
          </a:p>
          <a:p>
            <a:pPr marL="914400" lvl="1" indent="-457200">
              <a:buFont typeface="+mj-ea"/>
              <a:buAutoNum type="circleNumDbPlain"/>
            </a:pPr>
            <a:r>
              <a:rPr lang="zh-CN" altLang="en-US" dirty="0"/>
              <a:t>离合词：   睡了一个觉、留点儿意、发什么时候理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新涌现的普通词汇或专业术语：超女、博客、禽流感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网络用语、拼音缩写：喜大普奔、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 </a:t>
            </a:r>
            <a:r>
              <a:rPr lang="en-US" altLang="zh-CN" dirty="0" err="1"/>
              <a:t>xswl</a:t>
            </a:r>
            <a:r>
              <a:rPr lang="zh-CN" altLang="en-US" dirty="0"/>
              <a:t>：笑死我了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5BC00-2C01-45D2-8E65-AEC66859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487" y="4954541"/>
            <a:ext cx="3468001" cy="99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D3269-7763-4239-A555-509FA57F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06" y="2823942"/>
            <a:ext cx="5231282" cy="10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A420-16C0-47E1-920F-79B8A760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命名实体识别 </a:t>
            </a:r>
            <a:r>
              <a:rPr lang="en-US" altLang="zh-CN" dirty="0"/>
              <a:t>Named Entity Recognition</a:t>
            </a:r>
            <a:r>
              <a:rPr lang="zh-CN" altLang="en-US" dirty="0"/>
              <a:t>，</a:t>
            </a:r>
            <a:r>
              <a:rPr lang="en-US" altLang="zh-CN" dirty="0"/>
              <a:t>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8D38A-B406-4DA0-B46E-00719D1EB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7" y="2609247"/>
            <a:ext cx="9613861" cy="283824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000" dirty="0">
                <a:highlight>
                  <a:srgbClr val="008000"/>
                </a:highlight>
              </a:rPr>
              <a:t>命名实体：专有名词 </a:t>
            </a:r>
            <a:r>
              <a:rPr lang="en-US" altLang="zh-CN" sz="4000" dirty="0">
                <a:highlight>
                  <a:srgbClr val="008000"/>
                </a:highlight>
              </a:rPr>
              <a:t>+ </a:t>
            </a:r>
            <a:r>
              <a:rPr lang="zh-CN" altLang="en-US" sz="4000" dirty="0">
                <a:highlight>
                  <a:srgbClr val="008000"/>
                </a:highlight>
              </a:rPr>
              <a:t>实体名词</a:t>
            </a:r>
            <a:endParaRPr lang="en-US" altLang="zh-CN" sz="4000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他还兼任何应钦在福州办的东陆军军官学校的政治教官</a:t>
            </a:r>
            <a:endParaRPr lang="en-US" altLang="zh-CN" dirty="0"/>
          </a:p>
          <a:p>
            <a:r>
              <a:rPr lang="zh-CN" altLang="en-US" dirty="0"/>
              <a:t>林徽因此时已离开了那里</a:t>
            </a:r>
            <a:endParaRPr lang="en-US" altLang="zh-CN" dirty="0"/>
          </a:p>
          <a:p>
            <a:r>
              <a:rPr lang="zh-CN" altLang="en-US" dirty="0"/>
              <a:t>赵微笑着走了</a:t>
            </a:r>
            <a:endParaRPr lang="en-US" altLang="zh-CN" dirty="0"/>
          </a:p>
          <a:p>
            <a:r>
              <a:rPr lang="zh-CN" altLang="en-US" dirty="0"/>
              <a:t>南京市长江大桥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18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2AFEA-7FC5-45A5-A788-A80F8D89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识别模板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8697A-4201-450F-95BC-8EDE378B1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59407" cy="40250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zh-CN" altLang="en-US" dirty="0"/>
              <a:t>地名识别模板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LocKeyWord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：地名中间词；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：地名关键词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机构名识别模板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N</a:t>
            </a:r>
            <a:r>
              <a:rPr lang="zh-CN" altLang="en-US" dirty="0"/>
              <a:t>→</a:t>
            </a:r>
            <a:r>
              <a:rPr lang="en-US" altLang="zh-CN" dirty="0"/>
              <a:t>LN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PN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→</a:t>
            </a:r>
            <a:r>
              <a:rPr lang="en-US" altLang="zh-CN" dirty="0"/>
              <a:t>ON D* </a:t>
            </a:r>
            <a:r>
              <a:rPr lang="en-US" altLang="zh-CN" dirty="0" err="1"/>
              <a:t>OrgKeyWord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ON</a:t>
            </a:r>
            <a:r>
              <a:rPr lang="zh-CN" altLang="en-US" dirty="0"/>
              <a:t>：机构名；</a:t>
            </a:r>
            <a:r>
              <a:rPr lang="en-US" altLang="zh-CN" dirty="0"/>
              <a:t>LN</a:t>
            </a:r>
            <a:r>
              <a:rPr lang="zh-CN" altLang="en-US" dirty="0"/>
              <a:t>：地名；</a:t>
            </a:r>
            <a:r>
              <a:rPr lang="en-US" altLang="zh-CN" dirty="0"/>
              <a:t>PN</a:t>
            </a:r>
            <a:r>
              <a:rPr lang="zh-CN" altLang="en-US" dirty="0"/>
              <a:t>：人名；</a:t>
            </a:r>
            <a:r>
              <a:rPr lang="en-US" altLang="zh-CN" dirty="0"/>
              <a:t>D</a:t>
            </a:r>
            <a:r>
              <a:rPr lang="zh-CN" altLang="en-US" dirty="0"/>
              <a:t>：机构名中间词；</a:t>
            </a:r>
            <a:r>
              <a:rPr lang="en-US" altLang="zh-CN" dirty="0"/>
              <a:t> </a:t>
            </a:r>
            <a:r>
              <a:rPr lang="en-US" altLang="zh-CN" dirty="0" err="1"/>
              <a:t>LocKeyWord</a:t>
            </a:r>
            <a:r>
              <a:rPr lang="zh-CN" altLang="en-US" dirty="0"/>
              <a:t>：机构名关键词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580C4-FD03-4624-947D-8EDCDF3CECDE}"/>
              </a:ext>
            </a:extLst>
          </p:cNvPr>
          <p:cNvSpPr txBox="1"/>
          <p:nvPr/>
        </p:nvSpPr>
        <p:spPr>
          <a:xfrm>
            <a:off x="823608" y="6361889"/>
            <a:ext cx="10181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吴友政  </a:t>
            </a:r>
            <a:r>
              <a:rPr lang="en-US" altLang="zh-CN" sz="1200" dirty="0"/>
              <a:t>2006 </a:t>
            </a:r>
            <a:r>
              <a:rPr lang="zh-CN" altLang="en-US" sz="1200" b="0" i="0" dirty="0">
                <a:effectLst/>
                <a:latin typeface="SF Pro SC"/>
              </a:rPr>
              <a:t>中国科学院自动化研究所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http://www.irgrid.ac.cn/handle/1471x/976582#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379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2061160"/>
            <a:ext cx="7364632" cy="468101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、基于词典分词算法（</a:t>
            </a:r>
            <a:r>
              <a:rPr lang="zh-CN" altLang="en-US" dirty="0"/>
              <a:t>字符串匹配分词算法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dirty="0"/>
              <a:t>把句子按照字典切分成词，再寻找词的最佳组合方式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最大匹配法、最短路径法、基于</a:t>
            </a:r>
            <a:r>
              <a:rPr lang="en-US" altLang="zh-CN" dirty="0"/>
              <a:t>n-gram model</a:t>
            </a:r>
            <a:r>
              <a:rPr lang="zh-CN" altLang="en-US" dirty="0"/>
              <a:t>的算法等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en-US" b="1" dirty="0">
                <a:highlight>
                  <a:srgbClr val="008000"/>
                </a:highlight>
              </a:rPr>
              <a:t>基于统计的机器学习算法（基于字的分词）</a:t>
            </a:r>
            <a:endParaRPr lang="en-US" altLang="zh-CN" b="1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b="1" dirty="0"/>
              <a:t>      </a:t>
            </a:r>
            <a:r>
              <a:rPr lang="zh-CN" altLang="en-US" sz="2000" dirty="0"/>
              <a:t>由字构词，先把句子分成一个个字，再将字组合成词，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寻找最优的切分策略，同时也可以转化成序列标注问题。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dirty="0"/>
              <a:t>常用算法：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N-Gram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、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highlight>
                  <a:srgbClr val="008000"/>
                </a:highlight>
              </a:rPr>
              <a:t>HMM</a:t>
            </a:r>
            <a:r>
              <a:rPr lang="zh-CN" altLang="en-US" dirty="0"/>
              <a:t>、</a:t>
            </a:r>
            <a:r>
              <a:rPr lang="en-US" altLang="zh-CN" dirty="0"/>
              <a:t>CRF</a:t>
            </a:r>
            <a:r>
              <a:rPr lang="zh-CN" altLang="en-US" dirty="0"/>
              <a:t>、</a:t>
            </a:r>
            <a:r>
              <a:rPr lang="en-US" altLang="zh-CN" dirty="0"/>
              <a:t>SVM</a:t>
            </a:r>
            <a:r>
              <a:rPr lang="zh-CN" altLang="en-US" dirty="0"/>
              <a:t>、深度学习 等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644E1B-C7B1-498A-83A9-FD29FD64A223}"/>
              </a:ext>
            </a:extLst>
          </p:cNvPr>
          <p:cNvSpPr txBox="1"/>
          <p:nvPr/>
        </p:nvSpPr>
        <p:spPr>
          <a:xfrm>
            <a:off x="7943412" y="2061160"/>
            <a:ext cx="4059612" cy="26468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基本的分词方法包括：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最大匹配法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最少分词法（最短路径法）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最大概率法（最短加权路径法）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与</a:t>
            </a:r>
            <a:r>
              <a:rPr lang="zh-CN" altLang="en-US" u="sng" dirty="0"/>
              <a:t>词性标注</a:t>
            </a:r>
            <a:r>
              <a:rPr lang="zh-CN" altLang="en-US" dirty="0"/>
              <a:t>相结合的分词方法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互现信息</a:t>
            </a:r>
            <a:r>
              <a:rPr lang="zh-CN" altLang="en-US" dirty="0"/>
              <a:t>的分词方法</a:t>
            </a:r>
            <a:endParaRPr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highlight>
                  <a:srgbClr val="008000"/>
                </a:highlight>
              </a:rPr>
              <a:t>基于</a:t>
            </a:r>
            <a:r>
              <a:rPr lang="zh-CN" altLang="en-US" u="sng" dirty="0">
                <a:highlight>
                  <a:srgbClr val="008000"/>
                </a:highlight>
              </a:rPr>
              <a:t>字分类</a:t>
            </a:r>
            <a:r>
              <a:rPr lang="zh-CN" altLang="en-US" dirty="0">
                <a:highlight>
                  <a:srgbClr val="008000"/>
                </a:highlight>
              </a:rPr>
              <a:t>的方法</a:t>
            </a:r>
            <a:endParaRPr lang="en-US" altLang="zh-CN" dirty="0">
              <a:highlight>
                <a:srgbClr val="008000"/>
              </a:highlight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基于</a:t>
            </a:r>
            <a:r>
              <a:rPr lang="zh-CN" altLang="en-US" u="sng" dirty="0"/>
              <a:t>实例</a:t>
            </a:r>
            <a:r>
              <a:rPr lang="zh-CN" altLang="en-US" dirty="0"/>
              <a:t>的汉语分词方法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D36B76-3B8C-488D-888C-D82ED2ED6127}"/>
              </a:ext>
            </a:extLst>
          </p:cNvPr>
          <p:cNvSpPr txBox="1"/>
          <p:nvPr/>
        </p:nvSpPr>
        <p:spPr>
          <a:xfrm>
            <a:off x="7853836" y="6350993"/>
            <a:ext cx="2958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https://github.com/liuhuanyong/WordSegment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C2DA33-DB56-4636-9D32-39E8FE2E9434}"/>
              </a:ext>
            </a:extLst>
          </p:cNvPr>
          <p:cNvSpPr txBox="1"/>
          <p:nvPr/>
        </p:nvSpPr>
        <p:spPr>
          <a:xfrm>
            <a:off x="7853836" y="6104772"/>
            <a:ext cx="2501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https://zhuanlan.zhihu.com/p/50444885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66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 </a:t>
            </a:r>
            <a:r>
              <a:rPr lang="en-US" altLang="zh-CN" dirty="0"/>
              <a:t>Maximum Match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9" y="2320701"/>
            <a:ext cx="8801756" cy="1329447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需要一个</a:t>
            </a:r>
            <a:r>
              <a:rPr lang="zh-CN" altLang="en-US" dirty="0">
                <a:highlight>
                  <a:srgbClr val="FF00FF"/>
                </a:highlight>
                <a:latin typeface="+mn-ea"/>
              </a:rPr>
              <a:t>词表</a:t>
            </a:r>
            <a:r>
              <a:rPr lang="zh-CN" altLang="en-US" dirty="0">
                <a:latin typeface="+mn-ea"/>
              </a:rPr>
              <a:t>，用文本的候选词去跟词表中的词匹配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如果匹配成功，则认为候选词是词，予以切分；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否则就认为不是词。</a:t>
            </a: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41C92F-34DD-4963-97BC-78E9837C3E0D}"/>
              </a:ext>
            </a:extLst>
          </p:cNvPr>
          <p:cNvSpPr txBox="1"/>
          <p:nvPr/>
        </p:nvSpPr>
        <p:spPr>
          <a:xfrm>
            <a:off x="1031870" y="5035781"/>
            <a:ext cx="880175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优点：程序简单易行，开发周期短，不需要词法、句法、语义资源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zh-CN" altLang="en-US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缺点：切分歧义消除的能力差（比如：“使用户满意”</a:t>
            </a:r>
            <a:r>
              <a:rPr lang="en-US" altLang="zh-CN" dirty="0">
                <a:latin typeface="+mn-ea"/>
              </a:rPr>
              <a:t>-&gt;“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户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满意”）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5436E-DC23-4C49-BBE8-241515713417}"/>
              </a:ext>
            </a:extLst>
          </p:cNvPr>
          <p:cNvSpPr txBox="1"/>
          <p:nvPr/>
        </p:nvSpPr>
        <p:spPr>
          <a:xfrm>
            <a:off x="1031869" y="4159786"/>
            <a:ext cx="880175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原则：尽可能的用最长的词来匹配句子中的汉字串</a:t>
            </a:r>
          </a:p>
        </p:txBody>
      </p:sp>
    </p:spTree>
    <p:extLst>
      <p:ext uri="{BB962C8B-B14F-4D97-AF65-F5344CB8AC3E}">
        <p14:creationId xmlns:p14="http://schemas.microsoft.com/office/powerpoint/2010/main" val="23204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算法：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559EC-0D55-43E9-8BDD-43703450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68" y="2418946"/>
            <a:ext cx="11815863" cy="386512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）待切分汉字串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，已切分汉字串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初始为空串）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）如果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为空串，转（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的左边赋值一个子串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作为候选词，尽可能长，但不要超过</a:t>
            </a:r>
            <a:r>
              <a:rPr lang="en-US" altLang="zh-CN" dirty="0" err="1">
                <a:latin typeface="+mn-ea"/>
              </a:rPr>
              <a:t>MaxWordLength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）如果在词表中找到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，或者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的长度为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（也就是一个汉字），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zh-CN" altLang="en-US" dirty="0">
                <a:latin typeface="+mn-ea"/>
              </a:rPr>
              <a:t>那么将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和一个词界标记一起加到</a:t>
            </a:r>
            <a:r>
              <a:rPr lang="en-US" altLang="zh-CN" dirty="0">
                <a:latin typeface="+mn-ea"/>
              </a:rPr>
              <a:t>s2</a:t>
            </a:r>
            <a:r>
              <a:rPr lang="zh-CN" altLang="en-US" dirty="0">
                <a:latin typeface="+mn-ea"/>
              </a:rPr>
              <a:t>的右边，并从</a:t>
            </a:r>
            <a:r>
              <a:rPr lang="en-US" altLang="zh-CN" dirty="0">
                <a:latin typeface="+mn-ea"/>
              </a:rPr>
              <a:t>s1</a:t>
            </a:r>
            <a:r>
              <a:rPr lang="zh-CN" altLang="en-US" dirty="0">
                <a:latin typeface="+mn-ea"/>
              </a:rPr>
              <a:t>的左边去掉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，转（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）去掉</a:t>
            </a:r>
            <a:r>
              <a:rPr lang="en-US" altLang="zh-CN" dirty="0">
                <a:latin typeface="+mn-ea"/>
              </a:rPr>
              <a:t>w</a:t>
            </a:r>
            <a:r>
              <a:rPr lang="zh-CN" altLang="en-US" dirty="0">
                <a:latin typeface="+mn-ea"/>
              </a:rPr>
              <a:t>中最后一个汉字，转（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en-US" dirty="0">
                <a:latin typeface="+mn-ea"/>
              </a:rPr>
              <a:t>）结束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3CC3A7-F84E-4956-93DC-30450718BCB5}"/>
              </a:ext>
            </a:extLst>
          </p:cNvPr>
          <p:cNvSpPr txBox="1"/>
          <p:nvPr/>
        </p:nvSpPr>
        <p:spPr>
          <a:xfrm>
            <a:off x="473413" y="6611779"/>
            <a:ext cx="70622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https://blog.csdn.net/sihailongwang/article/details/73456845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4966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6FD90-9FD9-4FCF-9F52-E6E4019B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/>
              <a:t>流程图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23A82-EEA7-4C1C-9121-3FB4E1AF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81" y="2124448"/>
            <a:ext cx="7930071" cy="40386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A9C6A7-40CF-439A-8171-731E491D3BBC}"/>
              </a:ext>
            </a:extLst>
          </p:cNvPr>
          <p:cNvSpPr txBox="1"/>
          <p:nvPr/>
        </p:nvSpPr>
        <p:spPr>
          <a:xfrm>
            <a:off x="1477989" y="6210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https://www.cnblogs.com/jielongAI/p/10362314.html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44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03EC7-B798-48B4-862D-63AEECB5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最大匹配法</a:t>
            </a:r>
            <a:r>
              <a:rPr lang="en-US" altLang="zh-CN" dirty="0"/>
              <a:t>-</a:t>
            </a:r>
            <a:r>
              <a:rPr lang="zh-CN" altLang="en-US" dirty="0">
                <a:latin typeface="+mn-ea"/>
              </a:rPr>
              <a:t>编程实现：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8A81B7-60C2-4CB5-8CBA-31D6987A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45" y="3917164"/>
            <a:ext cx="5936494" cy="28196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EBE069-FA0E-47D6-B5A1-F191C6712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68" y="2007304"/>
            <a:ext cx="3342062" cy="47257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CE1198-513B-4F50-8D6D-48B18E63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45" y="2007305"/>
            <a:ext cx="4694327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44ACB-7836-43FC-94DB-8B54820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最少分词法（</a:t>
            </a:r>
            <a:r>
              <a:rPr lang="zh-CN" altLang="en-US" b="0" i="0" dirty="0">
                <a:solidFill>
                  <a:srgbClr val="D8D8D8"/>
                </a:solidFill>
                <a:effectLst/>
                <a:latin typeface="Lato"/>
              </a:rPr>
              <a:t>最短路径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2969E-ACEA-4AF6-81A2-548D52722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42" y="3436750"/>
            <a:ext cx="10609634" cy="1156586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/>
              <a:t>可以将最少分词法看成是“</a:t>
            </a:r>
            <a:r>
              <a:rPr lang="zh-CN" altLang="en-US" sz="1600" dirty="0">
                <a:highlight>
                  <a:srgbClr val="008000"/>
                </a:highlight>
              </a:rPr>
              <a:t>最短路径搜索</a:t>
            </a:r>
            <a:r>
              <a:rPr lang="zh-CN" altLang="en-US" sz="1600" dirty="0"/>
              <a:t>” 问题：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根据词典，找出字串中所有可能的词，构造词语切分的</a:t>
            </a:r>
            <a:r>
              <a:rPr lang="zh-CN" altLang="en-US" sz="1600" dirty="0">
                <a:highlight>
                  <a:srgbClr val="FF00FF"/>
                </a:highlight>
              </a:rPr>
              <a:t>无环有向图</a:t>
            </a:r>
            <a:r>
              <a:rPr lang="en-US" altLang="zh-CN" sz="1600" dirty="0">
                <a:highlight>
                  <a:srgbClr val="FF00FF"/>
                </a:highlight>
              </a:rPr>
              <a:t>DAG</a:t>
            </a:r>
            <a:r>
              <a:rPr lang="zh-CN" altLang="en-US" sz="1600" dirty="0"/>
              <a:t>，每个词对应图中的一条有向边，边长为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然后，针对该切分图，在起点到终点的所有路径中，寻找长度最短的路径。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5EA70-F795-4016-871E-06FEEA9094BB}"/>
              </a:ext>
            </a:extLst>
          </p:cNvPr>
          <p:cNvSpPr txBox="1"/>
          <p:nvPr/>
        </p:nvSpPr>
        <p:spPr>
          <a:xfrm>
            <a:off x="453958" y="5018250"/>
            <a:ext cx="106744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zh-CN" altLang="en-US" dirty="0"/>
              <a:t>优点：同最大匹配法类似</a:t>
            </a:r>
          </a:p>
          <a:p>
            <a:pPr marL="0" indent="0" algn="l">
              <a:buNone/>
            </a:pPr>
            <a:r>
              <a:rPr lang="zh-CN" altLang="en-US" dirty="0"/>
              <a:t>缺点：当最短路径有多条的时候，选择最终的输出结果缺乏应有的标准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2D7AB-A28A-4098-A648-B237BF36BC55}"/>
              </a:ext>
            </a:extLst>
          </p:cNvPr>
          <p:cNvSpPr txBox="1"/>
          <p:nvPr/>
        </p:nvSpPr>
        <p:spPr>
          <a:xfrm>
            <a:off x="460442" y="2365335"/>
            <a:ext cx="1060315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4000" dirty="0"/>
              <a:t>基本思想：使每一句中切出的词数最少</a:t>
            </a:r>
          </a:p>
        </p:txBody>
      </p:sp>
    </p:spTree>
    <p:extLst>
      <p:ext uri="{BB962C8B-B14F-4D97-AF65-F5344CB8AC3E}">
        <p14:creationId xmlns:p14="http://schemas.microsoft.com/office/powerpoint/2010/main" val="32813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59133-142C-40D3-B60B-F269F9D2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N-</a:t>
            </a:r>
            <a:r>
              <a:rPr lang="zh-CN" altLang="en-US" dirty="0"/>
              <a:t>最短路径法（前</a:t>
            </a:r>
            <a:r>
              <a:rPr lang="en-US" altLang="zh-CN" dirty="0"/>
              <a:t>N</a:t>
            </a:r>
            <a:r>
              <a:rPr lang="zh-CN" altLang="en-US" dirty="0"/>
              <a:t>个最短路径）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A94C9D-F5CD-4A17-9D09-151D0CB2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38" y="3291533"/>
            <a:ext cx="3788160" cy="1801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87FB28-346D-4A5D-87B6-E54579A8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338" y="2113137"/>
            <a:ext cx="3788160" cy="959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6A75FF-D225-42E7-917E-801083C57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38" y="5311911"/>
            <a:ext cx="3788160" cy="7030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EA19C7-34B5-4D6D-8C76-76A9B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2113137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3728E-FA61-48F0-B3B6-A2B68FA8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词法分析 </a:t>
            </a:r>
            <a:r>
              <a:rPr lang="en-US" altLang="zh-CN" b="1" dirty="0"/>
              <a:t>Morphological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40371D-CECA-4C00-886F-C7E5F2A1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6" y="2303968"/>
            <a:ext cx="9003192" cy="380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ED7FF3-02C8-4CB1-8D85-121CE94CB58B}"/>
              </a:ext>
            </a:extLst>
          </p:cNvPr>
          <p:cNvSpPr txBox="1"/>
          <p:nvPr/>
        </p:nvSpPr>
        <p:spPr>
          <a:xfrm>
            <a:off x="3376349" y="6263288"/>
            <a:ext cx="422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词法分析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百度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开放平台 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(baidu.com)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46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B04F2-8302-4DB0-BB25-E007C70F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0BA7-C2F1-4E2B-BCBD-86542EB2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26" y="4655006"/>
            <a:ext cx="11090148" cy="198672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虚线是</a:t>
            </a:r>
            <a:r>
              <a:rPr lang="zh-CN" altLang="en-US" dirty="0">
                <a:highlight>
                  <a:srgbClr val="00FF00"/>
                </a:highlight>
              </a:rPr>
              <a:t>回溯</a:t>
            </a:r>
            <a:r>
              <a:rPr lang="zh-CN" altLang="en-US" dirty="0"/>
              <a:t>出的是第一条最短路径</a:t>
            </a:r>
            <a:r>
              <a:rPr lang="en-US" altLang="zh-CN" dirty="0"/>
              <a:t>,</a:t>
            </a:r>
            <a:r>
              <a:rPr lang="zh-CN" altLang="en-US" dirty="0"/>
              <a:t>对应的粗分结果为</a:t>
            </a:r>
            <a:r>
              <a:rPr lang="en-US" altLang="zh-CN" dirty="0"/>
              <a:t>:</a:t>
            </a:r>
            <a:r>
              <a:rPr lang="zh-CN" altLang="en-US" dirty="0"/>
              <a:t>“</a:t>
            </a:r>
            <a:r>
              <a:rPr lang="zh-CN" altLang="en-US" dirty="0">
                <a:highlight>
                  <a:srgbClr val="008000"/>
                </a:highlight>
              </a:rPr>
              <a:t>他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说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的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确实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zh-CN" altLang="en-US" dirty="0">
                <a:highlight>
                  <a:srgbClr val="008000"/>
                </a:highlight>
              </a:rPr>
              <a:t>在理</a:t>
            </a:r>
            <a:r>
              <a:rPr lang="en-US" altLang="zh-CN" dirty="0">
                <a:highlight>
                  <a:srgbClr val="008000"/>
                </a:highlight>
              </a:rPr>
              <a:t>/</a:t>
            </a:r>
            <a:r>
              <a:rPr lang="en-US" altLang="zh-CN" dirty="0"/>
              <a:t>”,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Table(2),Table(3 )…Table(7)</a:t>
            </a:r>
            <a:r>
              <a:rPr lang="zh-CN" altLang="en-US" dirty="0"/>
              <a:t>分别为结点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对应的</a:t>
            </a:r>
            <a:r>
              <a:rPr lang="zh-CN" altLang="en-US" b="1" dirty="0">
                <a:highlight>
                  <a:srgbClr val="FF00FF"/>
                </a:highlight>
              </a:rPr>
              <a:t>信息记录表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Table(0)</a:t>
            </a:r>
            <a:r>
              <a:rPr lang="zh-CN" altLang="en-US" dirty="0"/>
              <a:t>、 </a:t>
            </a:r>
            <a:r>
              <a:rPr lang="en-US" altLang="zh-CN" dirty="0"/>
              <a:t>Table(1)</a:t>
            </a:r>
            <a:r>
              <a:rPr lang="zh-CN" altLang="en-US" dirty="0"/>
              <a:t>的信息记录表没有给出。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3F4667-6A6D-4897-9B5C-6B6B4945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479379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34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55" y="4311210"/>
            <a:ext cx="11116088" cy="225999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900" dirty="0"/>
              <a:t>每个结点的</a:t>
            </a:r>
            <a:r>
              <a:rPr lang="zh-CN" altLang="en-US" sz="1900" dirty="0">
                <a:highlight>
                  <a:srgbClr val="FF00FF"/>
                </a:highlight>
              </a:rPr>
              <a:t>信息记录表</a:t>
            </a:r>
            <a:r>
              <a:rPr lang="zh-CN" altLang="en-US" sz="1900" dirty="0"/>
              <a:t>里的编号为路径不同长度的编号，按由小到大的顺序排列，编号最大不超过</a:t>
            </a:r>
            <a:r>
              <a:rPr lang="en-US" altLang="zh-CN" sz="1900" dirty="0"/>
              <a:t>N</a:t>
            </a:r>
            <a:r>
              <a:rPr lang="zh-CN" altLang="en-US" sz="1900" dirty="0"/>
              <a:t>。</a:t>
            </a:r>
            <a:endParaRPr lang="en-US" altLang="zh-CN" sz="19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</a:t>
            </a:r>
            <a:r>
              <a:rPr lang="en-US" altLang="zh-CN" dirty="0"/>
              <a:t>Table(5)</a:t>
            </a:r>
            <a:r>
              <a:rPr lang="zh-CN" altLang="en-US" dirty="0"/>
              <a:t>表示</a:t>
            </a:r>
            <a:r>
              <a:rPr lang="zh-CN" altLang="en-US" dirty="0">
                <a:highlight>
                  <a:srgbClr val="008000"/>
                </a:highlight>
              </a:rPr>
              <a:t>从结点</a:t>
            </a:r>
            <a:r>
              <a:rPr lang="en-US" altLang="zh-CN" dirty="0">
                <a:highlight>
                  <a:srgbClr val="008000"/>
                </a:highlight>
              </a:rPr>
              <a:t>0</a:t>
            </a:r>
            <a:r>
              <a:rPr lang="zh-CN" altLang="en-US" dirty="0">
                <a:highlight>
                  <a:srgbClr val="008000"/>
                </a:highlight>
              </a:rPr>
              <a:t>出发到达结点</a:t>
            </a:r>
            <a:r>
              <a:rPr lang="en-US" altLang="zh-CN" dirty="0">
                <a:highlight>
                  <a:srgbClr val="008000"/>
                </a:highlight>
              </a:rPr>
              <a:t>5</a:t>
            </a:r>
            <a:r>
              <a:rPr lang="zh-CN" altLang="en-US" dirty="0"/>
              <a:t>有：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条长度为</a:t>
            </a:r>
            <a:r>
              <a:rPr lang="en-US" altLang="zh-CN" dirty="0"/>
              <a:t>4</a:t>
            </a:r>
            <a:r>
              <a:rPr lang="zh-CN" altLang="en-US" dirty="0"/>
              <a:t>的路径</a:t>
            </a:r>
            <a:r>
              <a:rPr lang="en-US" altLang="zh-CN" dirty="0"/>
              <a:t>(0-1-2-4-5</a:t>
            </a:r>
            <a:r>
              <a:rPr lang="zh-CN" altLang="en-US" dirty="0"/>
              <a:t>和</a:t>
            </a:r>
            <a:r>
              <a:rPr lang="en-US" altLang="zh-CN" dirty="0"/>
              <a:t>0-1-2-3-5)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条长度为</a:t>
            </a:r>
            <a:r>
              <a:rPr lang="en-US" altLang="zh-CN" dirty="0"/>
              <a:t>5</a:t>
            </a:r>
            <a:r>
              <a:rPr lang="zh-CN" altLang="en-US" dirty="0"/>
              <a:t>的路径</a:t>
            </a:r>
            <a:r>
              <a:rPr lang="en-US" altLang="zh-CN" dirty="0"/>
              <a:t>(0-1-2-3-4-5)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5" y="28679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07" y="4331918"/>
            <a:ext cx="11116088" cy="216641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前驱</a:t>
            </a:r>
            <a:r>
              <a:rPr lang="en-US" altLang="zh-CN" dirty="0">
                <a:highlight>
                  <a:srgbClr val="008000"/>
                </a:highlight>
              </a:rPr>
              <a:t>(</a:t>
            </a:r>
            <a:r>
              <a:rPr lang="en-US" altLang="zh-CN" dirty="0" err="1">
                <a:highlight>
                  <a:srgbClr val="008000"/>
                </a:highlight>
              </a:rPr>
              <a:t>i,j</a:t>
            </a:r>
            <a:r>
              <a:rPr lang="en-US" altLang="zh-CN" dirty="0">
                <a:highlight>
                  <a:srgbClr val="008000"/>
                </a:highlight>
              </a:rPr>
              <a:t>)</a:t>
            </a:r>
            <a:r>
              <a:rPr lang="zh-CN" altLang="en-US" dirty="0"/>
              <a:t>表示沿着当前路径到达当前结点的最后一条边的出发结点为</a:t>
            </a:r>
            <a:r>
              <a:rPr lang="en-US" altLang="zh-CN" dirty="0" err="1"/>
              <a:t>i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即当前结点的前一个结点为</a:t>
            </a:r>
            <a:r>
              <a:rPr lang="en-US" altLang="zh-CN" dirty="0" err="1"/>
              <a:t>i</a:t>
            </a:r>
            <a:r>
              <a:rPr lang="zh-CN" altLang="en-US" dirty="0"/>
              <a:t>，相应的边为结点</a:t>
            </a:r>
            <a:r>
              <a:rPr lang="en-US" altLang="zh-CN" dirty="0" err="1"/>
              <a:t>i</a:t>
            </a:r>
            <a:r>
              <a:rPr lang="zh-CN" altLang="en-US" dirty="0"/>
              <a:t>的信息记录表中编号为</a:t>
            </a:r>
            <a:r>
              <a:rPr lang="en-US" altLang="zh-CN" dirty="0"/>
              <a:t>j</a:t>
            </a:r>
            <a:r>
              <a:rPr lang="zh-CN" altLang="en-US" dirty="0"/>
              <a:t>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</a:t>
            </a:r>
            <a:r>
              <a:rPr lang="en-US" altLang="zh-CN" dirty="0"/>
              <a:t>j=0,</a:t>
            </a:r>
            <a:r>
              <a:rPr lang="zh-CN" altLang="en-US" dirty="0"/>
              <a:t>表示没有其他候选的路径。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如结点</a:t>
            </a:r>
            <a:r>
              <a:rPr lang="en-US" altLang="zh-CN" dirty="0"/>
              <a:t>7</a:t>
            </a:r>
            <a:r>
              <a:rPr lang="zh-CN" altLang="en-US" dirty="0"/>
              <a:t>对应的信息记录表 </a:t>
            </a:r>
            <a:r>
              <a:rPr lang="en-US" altLang="zh-CN" dirty="0"/>
              <a:t>Table(7)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zh-CN" altLang="en-US" dirty="0"/>
              <a:t>编号为</a:t>
            </a:r>
            <a:r>
              <a:rPr lang="en-US" altLang="zh-CN" dirty="0"/>
              <a:t>1</a:t>
            </a:r>
            <a:r>
              <a:rPr lang="zh-CN" altLang="en-US" dirty="0"/>
              <a:t>的路径前驱</a:t>
            </a:r>
            <a:r>
              <a:rPr lang="en-US" altLang="zh-CN" dirty="0"/>
              <a:t>(5,1)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前一条边为结点</a:t>
            </a:r>
            <a:r>
              <a:rPr lang="en-US" altLang="zh-CN" dirty="0"/>
              <a:t>5</a:t>
            </a:r>
            <a:r>
              <a:rPr lang="zh-CN" altLang="en-US" dirty="0"/>
              <a:t>的信息表中第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7" y="216161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62B76-278D-4A59-899D-1EBB8CBF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F2BD1-63BB-4739-AC48-75A1D119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51" y="4864608"/>
            <a:ext cx="10137485" cy="1735338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Table(5)</a:t>
            </a:r>
            <a:r>
              <a:rPr lang="zh-CN" altLang="en-US" dirty="0"/>
              <a:t>中的</a:t>
            </a:r>
            <a:r>
              <a:rPr lang="en-US" altLang="zh-CN" dirty="0"/>
              <a:t>(3,1)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3</a:t>
            </a:r>
            <a:r>
              <a:rPr lang="zh-CN" altLang="en-US" dirty="0"/>
              <a:t>的信息记录表中的第</a:t>
            </a:r>
            <a:r>
              <a:rPr lang="en-US" altLang="zh-CN" dirty="0"/>
              <a:t>1</a:t>
            </a:r>
            <a:r>
              <a:rPr lang="zh-CN" altLang="en-US" dirty="0"/>
              <a:t>条路径。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Table(3)</a:t>
            </a:r>
            <a:r>
              <a:rPr lang="zh-CN" altLang="en-US" dirty="0"/>
              <a:t>中的</a:t>
            </a:r>
            <a:r>
              <a:rPr lang="en-US" altLang="zh-CN" dirty="0"/>
              <a:t>(2,0)</a:t>
            </a:r>
            <a:r>
              <a:rPr lang="zh-CN" altLang="en-US" dirty="0"/>
              <a:t>表示</a:t>
            </a:r>
            <a:r>
              <a:rPr lang="en-US" altLang="zh-CN" dirty="0"/>
              <a:t>:</a:t>
            </a:r>
            <a:r>
              <a:rPr lang="zh-CN" altLang="en-US" dirty="0"/>
              <a:t>前驱为结点</a:t>
            </a:r>
            <a:r>
              <a:rPr lang="en-US" altLang="zh-CN" dirty="0"/>
              <a:t>2,</a:t>
            </a:r>
            <a:r>
              <a:rPr lang="zh-CN" altLang="en-US" dirty="0"/>
              <a:t>没有其他候选路径。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FF00FF"/>
                </a:highlight>
              </a:rPr>
              <a:t>信息记录表</a:t>
            </a:r>
            <a:r>
              <a:rPr lang="zh-CN" altLang="en-US" dirty="0">
                <a:highlight>
                  <a:srgbClr val="008000"/>
                </a:highlight>
              </a:rPr>
              <a:t>为系统回溯找出所有可选路径提供了依据。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78084-3742-4A0C-A430-0988C6BC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753228"/>
            <a:ext cx="7384420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9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3F3AD-FCE3-446F-B451-FBDE09BA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词图上的维特比算法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A03C-2534-468D-B05A-E5886D20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209" y="2232822"/>
            <a:ext cx="6067951" cy="4036542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图的一种特例：</a:t>
            </a:r>
            <a:r>
              <a:rPr lang="zh-CN" altLang="en-US" dirty="0">
                <a:highlight>
                  <a:srgbClr val="008000"/>
                </a:highlight>
              </a:rPr>
              <a:t>马尔科夫链构成的网状图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该特例上的最短路径算法：维特比算法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二元语法可视作</a:t>
            </a:r>
            <a:r>
              <a:rPr lang="en-US" altLang="zh-CN" dirty="0"/>
              <a:t>HMM</a:t>
            </a:r>
            <a:r>
              <a:rPr lang="zh-CN" altLang="en-US" dirty="0"/>
              <a:t>的特例：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IV</a:t>
            </a:r>
            <a:r>
              <a:rPr lang="zh-CN" altLang="en-US" dirty="0"/>
              <a:t>视作隐状态，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词网中的词语视作显状态，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发射概率为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DB19C-97D9-42B0-BCD4-1F3E95C233D0}"/>
              </a:ext>
            </a:extLst>
          </p:cNvPr>
          <p:cNvSpPr txBox="1"/>
          <p:nvPr/>
        </p:nvSpPr>
        <p:spPr>
          <a:xfrm>
            <a:off x="6748272" y="5277745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自然语言处理入门 </a:t>
            </a:r>
            <a:r>
              <a:rPr lang="en-US" altLang="zh-CN" dirty="0"/>
              <a:t>》– </a:t>
            </a:r>
            <a:r>
              <a:rPr lang="zh-CN" altLang="en-US" dirty="0"/>
              <a:t>何晗 </a:t>
            </a:r>
            <a:r>
              <a:rPr lang="en-US" altLang="zh-CN" dirty="0"/>
              <a:t>- P112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5B6A2-A5F6-426E-840F-356CAF26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49" y="2232822"/>
            <a:ext cx="4741502" cy="24728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DD6B6-B420-461A-BEA3-305082C87B1B}"/>
              </a:ext>
            </a:extLst>
          </p:cNvPr>
          <p:cNvSpPr txBox="1"/>
          <p:nvPr/>
        </p:nvSpPr>
        <p:spPr>
          <a:xfrm>
            <a:off x="6886049" y="5849849"/>
            <a:ext cx="5157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https://github.com/NLP-LOVE/Introduction-NLP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549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D58FE-CEDD-40CF-832F-520C9C1B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Viterbi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18B32-70CB-4FDE-8599-7700C919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8134"/>
            <a:ext cx="5275471" cy="14287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51963E-1FEC-4C54-971E-F87A7D979BE0}"/>
              </a:ext>
            </a:extLst>
          </p:cNvPr>
          <p:cNvSpPr txBox="1"/>
          <p:nvPr/>
        </p:nvSpPr>
        <p:spPr>
          <a:xfrm>
            <a:off x="680321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《</a:t>
            </a:r>
            <a:r>
              <a:rPr lang="zh-CN" altLang="en-US" sz="1000" b="0" i="0" dirty="0">
                <a:solidFill>
                  <a:srgbClr val="4D4D4D"/>
                </a:solidFill>
                <a:effectLst/>
                <a:latin typeface="-apple-system"/>
              </a:rPr>
              <a:t>统计自然语言处理</a:t>
            </a:r>
            <a:r>
              <a:rPr lang="en-US" altLang="zh-CN" sz="1000" b="0" i="0" dirty="0">
                <a:solidFill>
                  <a:srgbClr val="4D4D4D"/>
                </a:solidFill>
                <a:effectLst/>
                <a:latin typeface="-apple-system"/>
              </a:rPr>
              <a:t>》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04B27-6FA6-45E0-8D0E-CBC97414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869373"/>
            <a:ext cx="4558422" cy="25952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60AC95-6A26-435A-B3D4-C087FC9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31" y="3869373"/>
            <a:ext cx="4667960" cy="261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22A3537-AAEE-4F71-84A7-8F89B7B2A8D9}"/>
              </a:ext>
            </a:extLst>
          </p:cNvPr>
          <p:cNvSpPr txBox="1"/>
          <p:nvPr/>
        </p:nvSpPr>
        <p:spPr>
          <a:xfrm>
            <a:off x="680321" y="15573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http://zeag.farbox.com/post/fen-ci-ren-wu-step-by-step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5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B0366-3666-4DD8-8A5D-F37E269F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EE1C6-7F04-4E57-933B-A6F904F4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2336873"/>
            <a:ext cx="5890770" cy="3345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7B1E40-DA88-465A-AD77-5FC33344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5" y="2336873"/>
            <a:ext cx="3307367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9652D-AAC4-47DE-8808-C9EFE1E4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最大概率法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1C59F-AA68-407C-B5FD-D061D2BE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0" y="4954135"/>
            <a:ext cx="11238448" cy="1478605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词串的概率可以通过</a:t>
            </a:r>
            <a:r>
              <a:rPr lang="en-US" altLang="zh-CN" b="1" dirty="0">
                <a:solidFill>
                  <a:srgbClr val="00B050"/>
                </a:solidFill>
                <a:highlight>
                  <a:srgbClr val="FFFF00"/>
                </a:highlight>
              </a:rPr>
              <a:t>n</a:t>
            </a:r>
            <a:r>
              <a:rPr lang="zh-CN" alt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元语法</a:t>
            </a:r>
            <a:r>
              <a:rPr lang="zh-CN" altLang="en-US" dirty="0"/>
              <a:t>来求 </a:t>
            </a:r>
          </a:p>
          <a:p>
            <a:pPr marL="0" indent="0">
              <a:buNone/>
            </a:pPr>
            <a:r>
              <a:rPr lang="zh-CN" altLang="en-US" dirty="0"/>
              <a:t>        用二元语法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|w</a:t>
            </a:r>
            <a:r>
              <a:rPr lang="en-US" altLang="zh-CN" sz="1000" dirty="0"/>
              <a:t>0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|w</a:t>
            </a:r>
            <a:r>
              <a:rPr lang="en-US" altLang="zh-CN" sz="1000" dirty="0"/>
              <a:t>1</a:t>
            </a:r>
            <a:r>
              <a:rPr lang="en-US" altLang="zh-CN" dirty="0"/>
              <a:t>)…p(w</a:t>
            </a:r>
            <a:r>
              <a:rPr lang="en-US" altLang="zh-CN" sz="1000" dirty="0"/>
              <a:t>m</a:t>
            </a:r>
            <a:r>
              <a:rPr lang="en-US" altLang="zh-CN" dirty="0"/>
              <a:t>|w</a:t>
            </a:r>
            <a:r>
              <a:rPr lang="en-US" altLang="zh-CN" sz="1000" dirty="0"/>
              <a:t>m-1</a:t>
            </a:r>
            <a:r>
              <a:rPr lang="en-US" altLang="zh-CN" dirty="0"/>
              <a:t>) 	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</a:p>
          <a:p>
            <a:pPr marL="0" indent="0">
              <a:buNone/>
            </a:pPr>
            <a:r>
              <a:rPr lang="zh-CN" altLang="en-US" dirty="0"/>
              <a:t>        用一元语法 </a:t>
            </a:r>
            <a:r>
              <a:rPr lang="en-US" altLang="zh-CN" dirty="0"/>
              <a:t>P(W)=p(w</a:t>
            </a:r>
            <a:r>
              <a:rPr lang="en-US" altLang="zh-CN" sz="1000" dirty="0"/>
              <a:t>1</a:t>
            </a:r>
            <a:r>
              <a:rPr lang="en-US" altLang="zh-CN" dirty="0"/>
              <a:t>)p(w</a:t>
            </a:r>
            <a:r>
              <a:rPr lang="en-US" altLang="zh-CN" sz="1000" dirty="0"/>
              <a:t>2</a:t>
            </a:r>
            <a:r>
              <a:rPr lang="en-US" altLang="zh-CN" dirty="0"/>
              <a:t>)…p(</a:t>
            </a:r>
            <a:r>
              <a:rPr lang="en-US" altLang="zh-CN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dirty="0"/>
              <a:t>) 			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CB7CC4-96F9-43A4-AB82-7AF4BC6FC058}"/>
              </a:ext>
            </a:extLst>
          </p:cNvPr>
          <p:cNvSpPr txBox="1"/>
          <p:nvPr/>
        </p:nvSpPr>
        <p:spPr>
          <a:xfrm>
            <a:off x="388491" y="2129843"/>
            <a:ext cx="6481701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/>
              <a:t>Z  = z</a:t>
            </a:r>
            <a:r>
              <a:rPr lang="en-US" altLang="zh-CN" sz="1000" dirty="0"/>
              <a:t>1</a:t>
            </a:r>
            <a:r>
              <a:rPr lang="en-US" altLang="zh-CN" sz="2400" dirty="0"/>
              <a:t>z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z</a:t>
            </a:r>
            <a:r>
              <a:rPr lang="en-US" altLang="zh-CN" sz="1000" dirty="0" err="1"/>
              <a:t>n</a:t>
            </a:r>
            <a:r>
              <a:rPr lang="en-US" altLang="zh-CN" sz="1000" dirty="0"/>
              <a:t>		</a:t>
            </a:r>
            <a:r>
              <a:rPr lang="zh-CN" altLang="en-US" sz="2400" dirty="0"/>
              <a:t>表示字串，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 = w</a:t>
            </a:r>
            <a:r>
              <a:rPr lang="en-US" altLang="zh-CN" sz="1000" dirty="0"/>
              <a:t>1</a:t>
            </a:r>
            <a:r>
              <a:rPr lang="en-US" altLang="zh-CN" sz="2400" dirty="0"/>
              <a:t>w</a:t>
            </a:r>
            <a:r>
              <a:rPr lang="en-US" altLang="zh-CN" sz="1000" dirty="0"/>
              <a:t>2</a:t>
            </a:r>
            <a:r>
              <a:rPr lang="en-US" altLang="zh-CN" sz="2400" dirty="0"/>
              <a:t>…</a:t>
            </a:r>
            <a:r>
              <a:rPr lang="en-US" altLang="zh-CN" sz="2400" dirty="0" err="1"/>
              <a:t>w</a:t>
            </a:r>
            <a:r>
              <a:rPr lang="en-US" altLang="zh-CN" sz="1000" dirty="0" err="1"/>
              <a:t>m</a:t>
            </a:r>
            <a:r>
              <a:rPr lang="en-US" altLang="zh-CN" sz="1000" dirty="0"/>
              <a:t>		</a:t>
            </a:r>
            <a:r>
              <a:rPr lang="zh-CN" altLang="en-US" sz="2400" dirty="0"/>
              <a:t>表示切分后的词串。</a:t>
            </a:r>
          </a:p>
          <a:p>
            <a:pPr marL="0" indent="0">
              <a:buNone/>
            </a:pPr>
            <a:r>
              <a:rPr lang="zh-CN" altLang="en-US" sz="2400" dirty="0"/>
              <a:t>汉语词语切分可以看作是：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求使</a:t>
            </a:r>
            <a:r>
              <a:rPr lang="en-US" altLang="zh-CN" sz="2400" dirty="0">
                <a:highlight>
                  <a:srgbClr val="008000"/>
                </a:highlight>
              </a:rPr>
              <a:t>P(W|Z)</a:t>
            </a:r>
            <a:r>
              <a:rPr lang="zh-CN" altLang="en-US" sz="2400" dirty="0"/>
              <a:t>最大的切分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highlight>
                  <a:srgbClr val="008000"/>
                </a:highlight>
              </a:rPr>
              <a:t>p(W|Z) = P(W)P(Z|W) / P(Z)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A91F40-106F-47CC-BE9E-C47AA27FDFDD}"/>
              </a:ext>
            </a:extLst>
          </p:cNvPr>
          <p:cNvSpPr txBox="1"/>
          <p:nvPr/>
        </p:nvSpPr>
        <p:spPr>
          <a:xfrm>
            <a:off x="388490" y="4095986"/>
            <a:ext cx="6481702" cy="8309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P(Z)</a:t>
            </a:r>
            <a:r>
              <a:rPr lang="zh-CN" altLang="en-US" sz="1600" dirty="0"/>
              <a:t>是汉字串的概率，它对于各个候选词串都是一样的，不必考虑； </a:t>
            </a:r>
          </a:p>
          <a:p>
            <a:r>
              <a:rPr lang="en-US" altLang="zh-CN" sz="1600" dirty="0"/>
              <a:t>P(Z|W)</a:t>
            </a:r>
            <a:r>
              <a:rPr lang="zh-CN" altLang="en-US" sz="1600" dirty="0"/>
              <a:t>表示出现词串的条件下汉字串的概率，显然该值为</a:t>
            </a:r>
            <a:r>
              <a:rPr lang="en-US" altLang="zh-CN" sz="1600" dirty="0"/>
              <a:t>1</a:t>
            </a:r>
            <a:r>
              <a:rPr lang="zh-CN" altLang="en-US" sz="1600" dirty="0"/>
              <a:t>，不必考虑；</a:t>
            </a:r>
            <a:endParaRPr lang="en-US" altLang="zh-CN" sz="1600" dirty="0"/>
          </a:p>
          <a:p>
            <a:r>
              <a:rPr lang="zh-CN" altLang="en-US" sz="1600" dirty="0">
                <a:highlight>
                  <a:srgbClr val="008000"/>
                </a:highlight>
              </a:rPr>
              <a:t>仅需考虑</a:t>
            </a:r>
            <a:r>
              <a:rPr lang="en-US" altLang="zh-CN" sz="1600" dirty="0">
                <a:highlight>
                  <a:srgbClr val="008000"/>
                </a:highlight>
              </a:rPr>
              <a:t>P(W)</a:t>
            </a:r>
            <a:r>
              <a:rPr lang="zh-CN" altLang="en-US" sz="1600" dirty="0">
                <a:highlight>
                  <a:srgbClr val="008000"/>
                </a:highlight>
              </a:rPr>
              <a:t>即词串的概率</a:t>
            </a:r>
            <a:r>
              <a:rPr lang="zh-CN" altLang="en-US" sz="1600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CA4BC2-1186-4FC5-BEDC-EC5E30E4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554086"/>
            <a:ext cx="4586058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63D7B-2F43-488C-9BB8-E2CF4345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算法描述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8EA7CA-CD29-4AEE-B8A6-D7A9A66FDA68}"/>
              </a:ext>
            </a:extLst>
          </p:cNvPr>
          <p:cNvSpPr txBox="1"/>
          <p:nvPr/>
        </p:nvSpPr>
        <p:spPr>
          <a:xfrm>
            <a:off x="585216" y="5920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https://blog.csdn.net/chase1998/article/details/83247192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53A7AD-B732-4BA6-9C3C-AED53EB998F7}"/>
              </a:ext>
            </a:extLst>
          </p:cNvPr>
          <p:cNvSpPr txBox="1"/>
          <p:nvPr/>
        </p:nvSpPr>
        <p:spPr>
          <a:xfrm>
            <a:off x="585216" y="2529162"/>
            <a:ext cx="9936480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对一个待分词的字串</a:t>
            </a:r>
            <a:r>
              <a:rPr lang="en-US" altLang="zh-CN" dirty="0"/>
              <a:t>S,</a:t>
            </a:r>
            <a:r>
              <a:rPr lang="zh-CN" altLang="en-US" dirty="0"/>
              <a:t>按照从左到右的顺序取出</a:t>
            </a:r>
            <a:r>
              <a:rPr lang="zh-CN" altLang="en-US" dirty="0">
                <a:solidFill>
                  <a:srgbClr val="00B050"/>
                </a:solidFill>
              </a:rPr>
              <a:t>全部候选词</a:t>
            </a:r>
            <a:r>
              <a:rPr lang="en-US" altLang="zh-CN" dirty="0"/>
              <a:t>W1,W2,.... Wi , </a:t>
            </a:r>
            <a:r>
              <a:rPr lang="en-US" altLang="zh-CN" dirty="0" err="1"/>
              <a:t>Wn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⑵</a:t>
            </a:r>
            <a:r>
              <a:rPr lang="zh-CN" altLang="en-US" dirty="0"/>
              <a:t>计算每个候选词的概率值</a:t>
            </a:r>
            <a:r>
              <a:rPr lang="en-US" altLang="zh-CN" dirty="0"/>
              <a:t>P(Wi ),</a:t>
            </a:r>
            <a:r>
              <a:rPr lang="zh-CN" altLang="en-US" dirty="0"/>
              <a:t>记录每个候选词的</a:t>
            </a:r>
            <a:r>
              <a:rPr lang="zh-CN" altLang="en-US" dirty="0">
                <a:solidFill>
                  <a:srgbClr val="00B050"/>
                </a:solidFill>
              </a:rPr>
              <a:t>全部左邻词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(3)</a:t>
            </a:r>
            <a:r>
              <a:rPr lang="zh-CN" altLang="en-US" dirty="0"/>
              <a:t>计算每个候选词的累计概率，累计概率最大的候选词为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(4)</a:t>
            </a:r>
            <a:r>
              <a:rPr lang="zh-CN" altLang="en-US" dirty="0"/>
              <a:t>如果当前词</a:t>
            </a:r>
            <a:r>
              <a:rPr lang="en-US" altLang="zh-CN" dirty="0" err="1"/>
              <a:t>Wn</a:t>
            </a:r>
            <a:r>
              <a:rPr lang="zh-CN" altLang="en-US" dirty="0"/>
              <a:t>是字串的尾词</a:t>
            </a:r>
            <a:r>
              <a:rPr lang="en-US" altLang="zh-CN" dirty="0"/>
              <a:t>,</a:t>
            </a:r>
            <a:r>
              <a:rPr lang="zh-CN" altLang="en-US" dirty="0"/>
              <a:t>且累计概率</a:t>
            </a:r>
            <a:r>
              <a:rPr lang="en-US" altLang="zh-CN" dirty="0"/>
              <a:t>P(</a:t>
            </a:r>
            <a:r>
              <a:rPr lang="en-US" altLang="zh-CN" dirty="0" err="1"/>
              <a:t>Wn</a:t>
            </a:r>
            <a:r>
              <a:rPr lang="en-US" altLang="zh-CN" dirty="0"/>
              <a:t>)</a:t>
            </a:r>
            <a:r>
              <a:rPr lang="zh-CN" altLang="en-US" dirty="0"/>
              <a:t>最大，则是</a:t>
            </a:r>
            <a:r>
              <a:rPr lang="en-US" altLang="zh-CN" dirty="0"/>
              <a:t>S</a:t>
            </a:r>
            <a:r>
              <a:rPr lang="zh-CN" altLang="en-US" dirty="0"/>
              <a:t>的终点词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(5)</a:t>
            </a:r>
            <a:r>
              <a:rPr lang="zh-CN" altLang="en-US" dirty="0"/>
              <a:t>从</a:t>
            </a:r>
            <a:r>
              <a:rPr lang="en-US" altLang="zh-CN" dirty="0" err="1"/>
              <a:t>Wn</a:t>
            </a:r>
            <a:r>
              <a:rPr lang="zh-CN" altLang="en-US" dirty="0"/>
              <a:t>开始，按照从右到左顺序，依次将每个词的最佳左邻词输出，即</a:t>
            </a:r>
            <a:r>
              <a:rPr lang="en-US" altLang="zh-CN" dirty="0"/>
              <a:t>S</a:t>
            </a:r>
            <a:r>
              <a:rPr lang="zh-CN" altLang="en-US" dirty="0"/>
              <a:t>的分词结果。</a:t>
            </a:r>
          </a:p>
        </p:txBody>
      </p:sp>
    </p:spTree>
    <p:extLst>
      <p:ext uri="{BB962C8B-B14F-4D97-AF65-F5344CB8AC3E}">
        <p14:creationId xmlns:p14="http://schemas.microsoft.com/office/powerpoint/2010/main" val="1544089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B744-18D8-4FF7-8241-80B71360B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7" y="753228"/>
            <a:ext cx="9891846" cy="10809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第一步：遍历整句话，找出</a:t>
            </a:r>
            <a:r>
              <a:rPr lang="zh-CN" altLang="en-US" sz="2800" dirty="0">
                <a:highlight>
                  <a:srgbClr val="008000"/>
                </a:highlight>
              </a:rPr>
              <a:t>全部候选词</a:t>
            </a:r>
            <a:r>
              <a:rPr lang="zh-CN" altLang="en-US" sz="2800" dirty="0"/>
              <a:t>和在语料库中的词频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43830B9-EDF7-4561-816C-B09386176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86129"/>
              </p:ext>
            </p:extLst>
          </p:nvPr>
        </p:nvGraphicFramePr>
        <p:xfrm>
          <a:off x="2572208" y="22521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>
                          <a:solidFill>
                            <a:srgbClr val="4F4F4F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500" b="0" dirty="0">
                          <a:solidFill>
                            <a:srgbClr val="4F4F4F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24988AD-BC66-4817-B6CD-3C0B97DCE81F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68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章 词法分析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4689"/>
            <a:ext cx="9613861" cy="407264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7.1 </a:t>
            </a:r>
            <a:r>
              <a:rPr lang="zh-CN" altLang="en-US" dirty="0"/>
              <a:t>中文自动</a:t>
            </a:r>
            <a:r>
              <a:rPr lang="zh-CN" altLang="en-US" dirty="0">
                <a:highlight>
                  <a:srgbClr val="008000"/>
                </a:highlight>
              </a:rPr>
              <a:t>分词</a:t>
            </a:r>
            <a:r>
              <a:rPr lang="zh-CN" altLang="en-US" dirty="0"/>
              <a:t>及其基本问题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7.2 </a:t>
            </a:r>
            <a:r>
              <a:rPr lang="zh-CN" altLang="en-US" dirty="0"/>
              <a:t>基本分词方法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7.3 </a:t>
            </a:r>
            <a:r>
              <a:rPr lang="zh-CN" altLang="en-US" dirty="0"/>
              <a:t>中文姓名</a:t>
            </a:r>
            <a:r>
              <a:rPr lang="zh-CN" altLang="en-US" dirty="0">
                <a:highlight>
                  <a:srgbClr val="008000"/>
                </a:highlight>
              </a:rPr>
              <a:t>识别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7.4 </a:t>
            </a:r>
            <a:r>
              <a:rPr lang="zh-CN" altLang="en-US" dirty="0"/>
              <a:t>中文自动分词系统的评价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7.6 </a:t>
            </a:r>
            <a:r>
              <a:rPr lang="zh-CN" altLang="en-US" dirty="0">
                <a:highlight>
                  <a:srgbClr val="008000"/>
                </a:highlight>
              </a:rPr>
              <a:t>词性标注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4CD53-BEBD-41C5-BF8F-BF6B8AAA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第二步：找出</a:t>
            </a:r>
            <a:r>
              <a:rPr lang="zh-CN" altLang="en-US" dirty="0">
                <a:highlight>
                  <a:srgbClr val="008000"/>
                </a:highlight>
              </a:rPr>
              <a:t>全部左邻词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59D618F-7C21-4489-964E-A3B0544C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12204"/>
              </p:ext>
            </p:extLst>
          </p:nvPr>
        </p:nvGraphicFramePr>
        <p:xfrm>
          <a:off x="2395424" y="2404506"/>
          <a:ext cx="4856200" cy="3621948"/>
        </p:xfrm>
        <a:graphic>
          <a:graphicData uri="http://schemas.openxmlformats.org/drawingml/2006/table">
            <a:tbl>
              <a:tblPr/>
              <a:tblGrid>
                <a:gridCol w="2428100">
                  <a:extLst>
                    <a:ext uri="{9D8B030D-6E8A-4147-A177-3AD203B41FA5}">
                      <a16:colId xmlns:a16="http://schemas.microsoft.com/office/drawing/2014/main" val="3191666028"/>
                    </a:ext>
                  </a:extLst>
                </a:gridCol>
                <a:gridCol w="2428100">
                  <a:extLst>
                    <a:ext uri="{9D8B030D-6E8A-4147-A177-3AD203B41FA5}">
                      <a16:colId xmlns:a16="http://schemas.microsoft.com/office/drawing/2014/main" val="1243594082"/>
                    </a:ext>
                  </a:extLst>
                </a:gridCol>
              </a:tblGrid>
              <a:tr h="32716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备选左邻词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9733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46501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5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78470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66805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3438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99456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结合、合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2997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9247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合成、成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56742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>
                          <a:solidFill>
                            <a:srgbClr val="4F4F4F"/>
                          </a:solidFill>
                          <a:effectLst/>
                        </a:rPr>
                        <a:t>成分、分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67443"/>
                  </a:ext>
                </a:extLst>
              </a:tr>
              <a:tr h="327169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500" b="0" dirty="0">
                          <a:solidFill>
                            <a:srgbClr val="4F4F4F"/>
                          </a:solidFill>
                          <a:effectLst/>
                        </a:rPr>
                        <a:t>分子、子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9781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97ECA2D-B279-4B8D-9D89-F96FE7DF36AB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95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09535-3B86-4302-9897-205A77A4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第三步：计算累计概率，选出</a:t>
            </a:r>
            <a:r>
              <a:rPr lang="zh-CN" altLang="en-US" dirty="0">
                <a:highlight>
                  <a:srgbClr val="008000"/>
                </a:highlight>
              </a:rPr>
              <a:t>最佳左邻词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C0683A-C0E3-4BA2-B740-0382ED5A6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88060"/>
              </p:ext>
            </p:extLst>
          </p:nvPr>
        </p:nvGraphicFramePr>
        <p:xfrm>
          <a:off x="298704" y="2119262"/>
          <a:ext cx="9771888" cy="3566882"/>
        </p:xfrm>
        <a:graphic>
          <a:graphicData uri="http://schemas.openxmlformats.org/drawingml/2006/table">
            <a:tbl>
              <a:tblPr/>
              <a:tblGrid>
                <a:gridCol w="888353">
                  <a:extLst>
                    <a:ext uri="{9D8B030D-6E8A-4147-A177-3AD203B41FA5}">
                      <a16:colId xmlns:a16="http://schemas.microsoft.com/office/drawing/2014/main" val="3246829892"/>
                    </a:ext>
                  </a:extLst>
                </a:gridCol>
                <a:gridCol w="3927487">
                  <a:extLst>
                    <a:ext uri="{9D8B030D-6E8A-4147-A177-3AD203B41FA5}">
                      <a16:colId xmlns:a16="http://schemas.microsoft.com/office/drawing/2014/main" val="855579374"/>
                    </a:ext>
                  </a:extLst>
                </a:gridCol>
                <a:gridCol w="3725044">
                  <a:extLst>
                    <a:ext uri="{9D8B030D-6E8A-4147-A177-3AD203B41FA5}">
                      <a16:colId xmlns:a16="http://schemas.microsoft.com/office/drawing/2014/main" val="1163434482"/>
                    </a:ext>
                  </a:extLst>
                </a:gridCol>
                <a:gridCol w="1231004">
                  <a:extLst>
                    <a:ext uri="{9D8B030D-6E8A-4147-A177-3AD203B41FA5}">
                      <a16:colId xmlns:a16="http://schemas.microsoft.com/office/drawing/2014/main" val="3362810383"/>
                    </a:ext>
                  </a:extLst>
                </a:gridCol>
              </a:tblGrid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>
                          <a:solidFill>
                            <a:schemeClr val="tx1"/>
                          </a:solidFill>
                          <a:effectLst/>
                        </a:rPr>
                        <a:t>累计概率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备选左邻词（前趋词）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最佳左邻词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923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0.0037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36393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0.0353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NULL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9721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0.0049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=0.00001813%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919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0.0006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=0.00000222%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0.0037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74580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0.0423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=0.00149319%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436567"/>
                  </a:ext>
                </a:extLst>
              </a:tr>
              <a:tr h="146204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0.0023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        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0.0353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       合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0.00001813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56567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0.0312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=0.0000465875%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32906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0.0038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=0.00000567412%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0.00000222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0.00149319</a:t>
                      </a:r>
                      <a:endParaRPr lang="zh-CN" altLang="en-US" sz="16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8678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0.0010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      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=0.00000008119%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0.00008119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      分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0.0000465875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1155"/>
                  </a:ext>
                </a:extLst>
              </a:tr>
              <a:tr h="245606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时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600" b="0" dirty="0">
                          <a:solidFill>
                            <a:srgbClr val="00B050"/>
                          </a:solidFill>
                          <a:effectLst/>
                        </a:rPr>
                        <a:t>0.1043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×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=0.000000591811%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  <a:r>
                        <a:rPr lang="en-US" altLang="zh-CN" sz="1600" b="0" dirty="0">
                          <a:solidFill>
                            <a:srgbClr val="FF0000"/>
                          </a:solidFill>
                          <a:effectLst/>
                        </a:rPr>
                        <a:t>0.00000567412</a:t>
                      </a:r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</a:rPr>
                        <a:t>、子</a:t>
                      </a:r>
                      <a:r>
                        <a:rPr lang="en-US" altLang="zh-CN" sz="1600" b="0" dirty="0">
                          <a:solidFill>
                            <a:srgbClr val="4F4F4F"/>
                          </a:solidFill>
                          <a:effectLst/>
                        </a:rPr>
                        <a:t>0.00000008119</a:t>
                      </a:r>
                      <a:endParaRPr lang="zh-CN" altLang="en-US" sz="16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600" b="0" dirty="0">
                          <a:solidFill>
                            <a:srgbClr val="4F4F4F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分子</a:t>
                      </a:r>
                    </a:p>
                  </a:txBody>
                  <a:tcPr marL="40211" marR="40211" marT="40211" marB="40211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00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1D13534-D1D3-41A5-9627-1106291431F2}"/>
              </a:ext>
            </a:extLst>
          </p:cNvPr>
          <p:cNvSpPr txBox="1"/>
          <p:nvPr/>
        </p:nvSpPr>
        <p:spPr>
          <a:xfrm>
            <a:off x="298704" y="5832455"/>
            <a:ext cx="390144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第四步：输出结果</a:t>
            </a:r>
          </a:p>
          <a:p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/</a:t>
            </a:r>
            <a:r>
              <a:rPr lang="zh-CN" altLang="en-US" dirty="0"/>
              <a:t>成</a:t>
            </a:r>
            <a:r>
              <a:rPr lang="en-US" altLang="zh-CN" dirty="0"/>
              <a:t>/</a:t>
            </a:r>
            <a:r>
              <a:rPr lang="zh-CN" altLang="en-US" dirty="0"/>
              <a:t>分子</a:t>
            </a:r>
            <a:r>
              <a:rPr lang="en-US" altLang="zh-CN" dirty="0"/>
              <a:t>/</a:t>
            </a:r>
            <a:r>
              <a:rPr lang="zh-CN" altLang="en-US" dirty="0"/>
              <a:t>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CC4D93-B86D-4817-884B-F9EBB24CCB01}"/>
              </a:ext>
            </a:extLst>
          </p:cNvPr>
          <p:cNvSpPr txBox="1"/>
          <p:nvPr/>
        </p:nvSpPr>
        <p:spPr>
          <a:xfrm>
            <a:off x="554736" y="173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输入句子：</a:t>
            </a:r>
            <a:r>
              <a:rPr lang="zh-CN" altLang="en-US" dirty="0">
                <a:highlight>
                  <a:srgbClr val="008000"/>
                </a:highlight>
              </a:rPr>
              <a:t>结合成分子时</a:t>
            </a:r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8BD7E82-BCFA-4E1F-8216-A83C8890B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746888"/>
              </p:ext>
            </p:extLst>
          </p:nvPr>
        </p:nvGraphicFramePr>
        <p:xfrm>
          <a:off x="10294182" y="2119262"/>
          <a:ext cx="1833636" cy="3566882"/>
        </p:xfrm>
        <a:graphic>
          <a:graphicData uri="http://schemas.openxmlformats.org/drawingml/2006/table">
            <a:tbl>
              <a:tblPr/>
              <a:tblGrid>
                <a:gridCol w="916818">
                  <a:extLst>
                    <a:ext uri="{9D8B030D-6E8A-4147-A177-3AD203B41FA5}">
                      <a16:colId xmlns:a16="http://schemas.microsoft.com/office/drawing/2014/main" val="2831872891"/>
                    </a:ext>
                  </a:extLst>
                </a:gridCol>
                <a:gridCol w="916818">
                  <a:extLst>
                    <a:ext uri="{9D8B030D-6E8A-4147-A177-3AD203B41FA5}">
                      <a16:colId xmlns:a16="http://schemas.microsoft.com/office/drawing/2014/main" val="2499496570"/>
                    </a:ext>
                  </a:extLst>
                </a:gridCol>
              </a:tblGrid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>
                          <a:solidFill>
                            <a:schemeClr val="tx1"/>
                          </a:solidFill>
                          <a:effectLst/>
                        </a:rPr>
                        <a:t>候选词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effectLst/>
                        </a:rPr>
                        <a:t>词频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54255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结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0.0037%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427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结合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0.0353%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355311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合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0.0049%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72518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 dirty="0">
                          <a:solidFill>
                            <a:srgbClr val="4F4F4F"/>
                          </a:solidFill>
                          <a:effectLst/>
                        </a:rPr>
                        <a:t>合成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0.0006%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666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0.0423%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0704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成分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0.0023%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7130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0.0312%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3405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分子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0.0038%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3432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子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0.0010%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8843"/>
                  </a:ext>
                </a:extLst>
              </a:tr>
              <a:tr h="324262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b="0">
                          <a:solidFill>
                            <a:srgbClr val="4F4F4F"/>
                          </a:solidFill>
                          <a:effectLst/>
                        </a:rPr>
                        <a:t>时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b="0" dirty="0">
                          <a:solidFill>
                            <a:srgbClr val="00B050"/>
                          </a:solidFill>
                          <a:effectLst/>
                        </a:rPr>
                        <a:t>0.1043%</a:t>
                      </a:r>
                    </a:p>
                  </a:txBody>
                  <a:tcPr marL="50334" marR="50334" marT="50334" marB="5033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9305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11360D5-9100-41A7-B890-F617CB9AF9E6}"/>
              </a:ext>
            </a:extLst>
          </p:cNvPr>
          <p:cNvSpPr txBox="1"/>
          <p:nvPr/>
        </p:nvSpPr>
        <p:spPr>
          <a:xfrm>
            <a:off x="6205728" y="5832455"/>
            <a:ext cx="5846064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注</a:t>
            </a:r>
            <a:r>
              <a:rPr lang="en-US" altLang="zh-CN" dirty="0"/>
              <a:t>】</a:t>
            </a:r>
            <a:r>
              <a:rPr lang="zh-CN" altLang="en-US" dirty="0"/>
              <a:t>概率比较低，接近于零，不便于在机器上表示。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可采取两侧取负对数的方法。</a:t>
            </a:r>
            <a:endParaRPr lang="en-US" altLang="zh-CN" dirty="0"/>
          </a:p>
          <a:p>
            <a:r>
              <a:rPr lang="zh-CN" altLang="en-US" dirty="0"/>
              <a:t>           教材：</a:t>
            </a:r>
            <a:r>
              <a:rPr lang="en-US" altLang="zh-CN" dirty="0"/>
              <a:t>P104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04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2AFE-B554-45F5-A19D-D54CB34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             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BF6C-4F72-4264-950B-69657FCE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87E0A-C2EB-4A8A-AD57-05BED584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4" y="699325"/>
            <a:ext cx="5634283" cy="5888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479BF-6656-43E0-8733-5BC841EE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15" y="2144508"/>
            <a:ext cx="421422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8D811-A2B2-48A2-B3E7-92CAD1A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与词性标注结合的分词方法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24621-1D53-4C18-8719-0BB3523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8530735" cy="2802056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4000" dirty="0"/>
              <a:t>基本思想：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dirty="0"/>
              <a:t>将分词和词性标注结合起来，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利用丰富的词类信息对分词决策提供帮助，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并且在标注过程中又反过来对分词进行校验、调整，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从而极大的提高切分的准确度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45971D-4830-4E54-9276-DB7BF6293AAB}"/>
              </a:ext>
            </a:extLst>
          </p:cNvPr>
          <p:cNvSpPr txBox="1"/>
          <p:nvPr/>
        </p:nvSpPr>
        <p:spPr>
          <a:xfrm>
            <a:off x="505968" y="6221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7.6.3 HMM</a:t>
            </a:r>
            <a:r>
              <a:rPr lang="zh-CN" altLang="en-US" dirty="0"/>
              <a:t>词性标注法）</a:t>
            </a:r>
          </a:p>
        </p:txBody>
      </p:sp>
    </p:spTree>
    <p:extLst>
      <p:ext uri="{BB962C8B-B14F-4D97-AF65-F5344CB8AC3E}">
        <p14:creationId xmlns:p14="http://schemas.microsoft.com/office/powerpoint/2010/main" val="131271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11F9F-C025-4647-95AF-0D36DD7A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算法举例：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9A72B-BAFA-4878-82D2-3C24A41E1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94200"/>
            <a:ext cx="10376171" cy="421957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对于“他俩谈恋爱是从头年元月开始的”，有两种切分方式：</a:t>
            </a:r>
          </a:p>
          <a:p>
            <a:pPr marL="0" indent="0">
              <a:buNone/>
            </a:pPr>
            <a:r>
              <a:rPr lang="zh-CN" altLang="en-US" dirty="0"/>
              <a:t>        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从头</a:t>
            </a:r>
            <a:r>
              <a:rPr lang="en-US" altLang="zh-CN" dirty="0"/>
              <a:t>|</a:t>
            </a:r>
            <a:r>
              <a:rPr lang="zh-CN" altLang="en-US" dirty="0"/>
              <a:t>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  <a:r>
              <a:rPr lang="zh-CN" altLang="en-US" dirty="0"/>
              <a:t>是</a:t>
            </a:r>
            <a:r>
              <a:rPr lang="en-US" altLang="zh-CN" dirty="0"/>
              <a:t>|</a:t>
            </a:r>
            <a:r>
              <a:rPr lang="zh-CN" altLang="en-US" dirty="0"/>
              <a:t>从</a:t>
            </a:r>
            <a:r>
              <a:rPr lang="en-US" altLang="zh-CN" dirty="0"/>
              <a:t>|</a:t>
            </a:r>
            <a:r>
              <a:rPr lang="zh-CN" altLang="en-US" dirty="0"/>
              <a:t>头年</a:t>
            </a:r>
            <a:r>
              <a:rPr lang="en-US" altLang="zh-CN" dirty="0"/>
              <a:t>|</a:t>
            </a:r>
            <a:r>
              <a:rPr lang="zh-CN" altLang="en-US" dirty="0"/>
              <a:t>元月</a:t>
            </a:r>
            <a:r>
              <a:rPr lang="en-US" altLang="zh-CN" dirty="0"/>
              <a:t>|...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虽然</a:t>
            </a:r>
            <a:r>
              <a:rPr lang="en-US" altLang="zh-CN" dirty="0"/>
              <a:t>		</a:t>
            </a:r>
            <a:r>
              <a:rPr lang="zh-CN" altLang="en-US" dirty="0"/>
              <a:t>“从头”、“年”的词频之积 大于 “从”、“头年”的</a:t>
            </a:r>
            <a:r>
              <a:rPr lang="zh-CN" altLang="en-US" dirty="0">
                <a:highlight>
                  <a:srgbClr val="008000"/>
                </a:highlight>
              </a:rPr>
              <a:t>词频</a:t>
            </a:r>
            <a:r>
              <a:rPr lang="zh-CN" altLang="en-US" dirty="0"/>
              <a:t>之积，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但是</a:t>
            </a:r>
            <a:r>
              <a:rPr lang="en-US" altLang="zh-CN" dirty="0"/>
              <a:t>	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副词</a:t>
            </a:r>
            <a:r>
              <a:rPr lang="en-US" altLang="zh-CN" dirty="0"/>
              <a:t>+</a:t>
            </a:r>
            <a:r>
              <a:rPr lang="zh-CN" altLang="en-US" dirty="0"/>
              <a:t>时间两次</a:t>
            </a:r>
            <a:r>
              <a:rPr lang="en-US" altLang="zh-CN" dirty="0"/>
              <a:t>+</a:t>
            </a:r>
            <a:r>
              <a:rPr lang="zh-CN" altLang="en-US" dirty="0"/>
              <a:t>时间词”的概率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远小于</a:t>
            </a:r>
            <a:r>
              <a:rPr lang="en-US" altLang="zh-CN" dirty="0"/>
              <a:t>	</a:t>
            </a:r>
            <a:r>
              <a:rPr lang="zh-CN" altLang="en-US" dirty="0">
                <a:highlight>
                  <a:srgbClr val="008000"/>
                </a:highlight>
              </a:rPr>
              <a:t>词性</a:t>
            </a:r>
            <a:r>
              <a:rPr lang="zh-CN" altLang="en-US" dirty="0"/>
              <a:t>序列“动词</a:t>
            </a:r>
            <a:r>
              <a:rPr lang="en-US" altLang="zh-CN" dirty="0"/>
              <a:t>+</a:t>
            </a:r>
            <a:r>
              <a:rPr lang="zh-CN" altLang="en-US" dirty="0"/>
              <a:t>介词</a:t>
            </a:r>
            <a:r>
              <a:rPr lang="en-US" altLang="zh-CN" dirty="0"/>
              <a:t>+</a:t>
            </a:r>
            <a:r>
              <a:rPr lang="zh-CN" altLang="en-US" dirty="0"/>
              <a:t>时间词</a:t>
            </a:r>
            <a:r>
              <a:rPr lang="en-US" altLang="zh-CN" dirty="0"/>
              <a:t>+</a:t>
            </a:r>
            <a:r>
              <a:rPr lang="zh-CN" altLang="en-US" dirty="0"/>
              <a:t>时间词”的概率，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所以选择切分方式</a:t>
            </a:r>
            <a:r>
              <a:rPr lang="en-US" altLang="zh-CN" dirty="0"/>
              <a:t>2</a:t>
            </a:r>
            <a:r>
              <a:rPr lang="zh-CN" altLang="en-US" dirty="0"/>
              <a:t>作为结果。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8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5.</a:t>
            </a:r>
            <a:r>
              <a:rPr lang="zh-CN" altLang="en-US" dirty="0"/>
              <a:t>基于互现信息的分词方法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38041"/>
            <a:ext cx="10739951" cy="160114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从形式上看，词是一个稳定的字组合，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相邻的字同时出现的次数越多，就越可能构成一个词，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可以对语料中相邻的各字组合的频度进行统计，计算他们的互现信息。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9E6893-3211-41AA-A5A6-DA39D5FFF3B2}"/>
              </a:ext>
            </a:extLst>
          </p:cNvPr>
          <p:cNvSpPr txBox="1"/>
          <p:nvPr/>
        </p:nvSpPr>
        <p:spPr>
          <a:xfrm>
            <a:off x="680321" y="4637639"/>
            <a:ext cx="10739950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highlight>
                  <a:srgbClr val="008000"/>
                </a:highlight>
              </a:rPr>
              <a:t>互现信息</a:t>
            </a:r>
            <a:r>
              <a:rPr lang="zh-CN" altLang="en-US" sz="2400" dirty="0"/>
              <a:t>体现了汉字间结合关系的紧密程度。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当紧密程度高于某一阈值时，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便可以认为是一个词。     </a:t>
            </a:r>
          </a:p>
        </p:txBody>
      </p:sp>
    </p:spTree>
    <p:extLst>
      <p:ext uri="{BB962C8B-B14F-4D97-AF65-F5344CB8AC3E}">
        <p14:creationId xmlns:p14="http://schemas.microsoft.com/office/powerpoint/2010/main" val="312461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6.</a:t>
            </a:r>
            <a:r>
              <a:rPr lang="zh-CN" altLang="en-US" dirty="0"/>
              <a:t>基于字分类的分词方法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77" y="2121113"/>
            <a:ext cx="9613861" cy="96511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将分词过程看做是字的分类问题，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每个字在构造一个特定的词语时都占据一个确定的构词位置（词位）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458B38-945A-4026-9B06-C0DA37AFED3C}"/>
              </a:ext>
            </a:extLst>
          </p:cNvPr>
          <p:cNvSpPr txBox="1"/>
          <p:nvPr/>
        </p:nvSpPr>
        <p:spPr>
          <a:xfrm>
            <a:off x="899776" y="3261137"/>
            <a:ext cx="9613860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汉语句子作为输入，</a:t>
            </a:r>
            <a:r>
              <a:rPr lang="zh-CN" altLang="en-US" b="1" dirty="0">
                <a:highlight>
                  <a:srgbClr val="FF00FF"/>
                </a:highlight>
              </a:rPr>
              <a:t>“</a:t>
            </a:r>
            <a:r>
              <a:rPr lang="en-US" altLang="zh-CN" b="1" dirty="0">
                <a:highlight>
                  <a:srgbClr val="FF00FF"/>
                </a:highlight>
              </a:rPr>
              <a:t>BEMS”</a:t>
            </a:r>
            <a:r>
              <a:rPr lang="zh-CN" altLang="en-US" b="1" dirty="0">
                <a:highlight>
                  <a:srgbClr val="FF00FF"/>
                </a:highlight>
              </a:rPr>
              <a:t>序列串</a:t>
            </a:r>
            <a:r>
              <a:rPr lang="zh-CN" altLang="en-US" dirty="0"/>
              <a:t>作为输出，然后进行切词，进而得到输入句子的划分。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： 起始字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M</a:t>
            </a:r>
            <a:r>
              <a:rPr lang="zh-CN" altLang="en-US" dirty="0">
                <a:highlight>
                  <a:srgbClr val="008000"/>
                </a:highlight>
              </a:rPr>
              <a:t>：中间字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E</a:t>
            </a:r>
            <a:r>
              <a:rPr lang="zh-CN" altLang="en-US" dirty="0">
                <a:highlight>
                  <a:srgbClr val="008000"/>
                </a:highlight>
              </a:rPr>
              <a:t>： 结束字</a:t>
            </a:r>
          </a:p>
          <a:p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： 单字成词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ACF903-A5CD-4AA4-B5E1-35DF357B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95" y="644512"/>
            <a:ext cx="4016356" cy="129045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C9BD76B-1226-4292-A166-05DB30EDE9D5}"/>
              </a:ext>
            </a:extLst>
          </p:cNvPr>
          <p:cNvSpPr txBox="1">
            <a:spLocks/>
          </p:cNvSpPr>
          <p:nvPr/>
        </p:nvSpPr>
        <p:spPr>
          <a:xfrm>
            <a:off x="899776" y="4913376"/>
            <a:ext cx="9613859" cy="18531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例句：小明硕士毕业于中国科学院计算所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序列：</a:t>
            </a:r>
            <a:r>
              <a:rPr lang="en-US" altLang="zh-CN" dirty="0"/>
              <a:t>B  E  B  E  B M E  B E  B M E  B  E 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切词：</a:t>
            </a:r>
            <a:r>
              <a:rPr lang="en-US" altLang="zh-CN" dirty="0"/>
              <a:t>B  E  / B  E / B M E / B E / B M E / B E / 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进而：小明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97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94E5A-CF2D-4282-87EF-5175E63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C1D4C-2060-49E9-98B5-506F8D2E5282}"/>
              </a:ext>
            </a:extLst>
          </p:cNvPr>
          <p:cNvSpPr txBox="1"/>
          <p:nvPr/>
        </p:nvSpPr>
        <p:spPr>
          <a:xfrm>
            <a:off x="680321" y="2077585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观测序列 </a:t>
            </a:r>
            <a:r>
              <a:rPr lang="en-US" altLang="zh-CN" dirty="0"/>
              <a:t>O</a:t>
            </a:r>
            <a:r>
              <a:rPr lang="zh-CN" altLang="en-US" dirty="0"/>
              <a:t>：小明硕士毕业于中国科学院计算所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A2B-B456-4F99-893A-BE9AD8C42920}"/>
              </a:ext>
            </a:extLst>
          </p:cNvPr>
          <p:cNvSpPr txBox="1"/>
          <p:nvPr/>
        </p:nvSpPr>
        <p:spPr>
          <a:xfrm>
            <a:off x="680321" y="2505670"/>
            <a:ext cx="6096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状态序列 </a:t>
            </a:r>
            <a:r>
              <a:rPr lang="en-US" altLang="zh-CN" dirty="0"/>
              <a:t>S</a:t>
            </a:r>
            <a:r>
              <a:rPr lang="zh-CN" altLang="en-US" dirty="0"/>
              <a:t>：</a:t>
            </a:r>
            <a:r>
              <a:rPr lang="en-US" altLang="zh-CN" dirty="0"/>
              <a:t>BEBEBMEBEBMEBES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6466F-8DCA-4CA6-AAE1-9EE6A1CCE832}"/>
              </a:ext>
            </a:extLst>
          </p:cNvPr>
          <p:cNvSpPr txBox="1"/>
          <p:nvPr/>
        </p:nvSpPr>
        <p:spPr>
          <a:xfrm>
            <a:off x="680320" y="2933755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r>
              <a:rPr lang="zh-CN" altLang="en-US" dirty="0"/>
              <a:t>：句子的第一个字属于</a:t>
            </a:r>
            <a:r>
              <a:rPr lang="en-US" altLang="zh-CN" dirty="0"/>
              <a:t>{B,E,M,S}</a:t>
            </a:r>
            <a:r>
              <a:rPr lang="zh-CN" altLang="en-US" dirty="0"/>
              <a:t>这四种状态的概率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BC7CB0D-6B78-4C3C-9E60-7C991D59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0" y="4402676"/>
            <a:ext cx="1526079" cy="18002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EFC6F7-2008-4E85-925D-246D6A787104}"/>
              </a:ext>
            </a:extLst>
          </p:cNvPr>
          <p:cNvSpPr txBox="1"/>
          <p:nvPr/>
        </p:nvSpPr>
        <p:spPr>
          <a:xfrm>
            <a:off x="680320" y="3361840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r>
              <a:rPr lang="zh-CN" altLang="en-US" dirty="0"/>
              <a:t>：如果前一个字位置是</a:t>
            </a:r>
            <a:r>
              <a:rPr lang="en-US" altLang="zh-CN" dirty="0"/>
              <a:t>B</a:t>
            </a:r>
            <a:r>
              <a:rPr lang="zh-CN" altLang="en-US" dirty="0"/>
              <a:t>，那么后一个字位置为</a:t>
            </a:r>
            <a:r>
              <a:rPr lang="en-US" altLang="zh-CN" dirty="0"/>
              <a:t>BEMS</a:t>
            </a:r>
            <a:r>
              <a:rPr lang="zh-CN" altLang="en-US" dirty="0"/>
              <a:t>的概率各是多少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80D48E-DFB7-4E87-9C21-C6397E802857}"/>
              </a:ext>
            </a:extLst>
          </p:cNvPr>
          <p:cNvSpPr txBox="1"/>
          <p:nvPr/>
        </p:nvSpPr>
        <p:spPr>
          <a:xfrm>
            <a:off x="680320" y="3797976"/>
            <a:ext cx="901231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r>
              <a:rPr lang="zh-CN" altLang="en-US" dirty="0"/>
              <a:t>：在状态</a:t>
            </a:r>
            <a:r>
              <a:rPr lang="en-US" altLang="zh-CN" dirty="0"/>
              <a:t>B</a:t>
            </a:r>
            <a:r>
              <a:rPr lang="zh-CN" altLang="en-US" dirty="0"/>
              <a:t>的条件下，观察值为“耀” 的概率，取对数后是</a:t>
            </a:r>
            <a:r>
              <a:rPr lang="en-US" altLang="zh-CN" dirty="0"/>
              <a:t>-10.460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1A42D57-C605-4A95-8304-BB6382C4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4439360"/>
            <a:ext cx="4267200" cy="18002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C5B2BE-D1A0-4207-90B2-DE38B23B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19" y="4439360"/>
            <a:ext cx="4438650" cy="18192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C233D3D-F879-4111-9795-35AFBC75EB7B}"/>
              </a:ext>
            </a:extLst>
          </p:cNvPr>
          <p:cNvSpPr txBox="1"/>
          <p:nvPr/>
        </p:nvSpPr>
        <p:spPr>
          <a:xfrm>
            <a:off x="680320" y="6258635"/>
            <a:ext cx="1782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初始状态矩阵 </a:t>
            </a:r>
            <a:r>
              <a:rPr lang="en-US" altLang="zh-CN" dirty="0"/>
              <a:t>π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FE486C-7BF4-45B5-AC3C-2ABE7BD85D2C}"/>
              </a:ext>
            </a:extLst>
          </p:cNvPr>
          <p:cNvSpPr txBox="1"/>
          <p:nvPr/>
        </p:nvSpPr>
        <p:spPr>
          <a:xfrm>
            <a:off x="3694176" y="6259897"/>
            <a:ext cx="207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状态转移矩阵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35C56-82B2-477E-B2B8-0D8B6EAF4DE5}"/>
              </a:ext>
            </a:extLst>
          </p:cNvPr>
          <p:cNvSpPr txBox="1"/>
          <p:nvPr/>
        </p:nvSpPr>
        <p:spPr>
          <a:xfrm>
            <a:off x="8339327" y="6258635"/>
            <a:ext cx="2042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观测概率矩阵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E0652E-31C8-4D3D-9FB2-69634DC38E0D}"/>
              </a:ext>
            </a:extLst>
          </p:cNvPr>
          <p:cNvSpPr txBox="1"/>
          <p:nvPr/>
        </p:nvSpPr>
        <p:spPr>
          <a:xfrm>
            <a:off x="680321" y="16008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https://blog.csdn.net/riverflowrand/article/details/50057323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83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010A3-2963-42F0-B7EE-7DB38A62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Viterbi</a:t>
            </a:r>
            <a:r>
              <a:rPr lang="zh-CN" altLang="en-US" dirty="0"/>
              <a:t>算法求解中文分词问题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25DC76-9BC0-4006-A962-EB3FB7E1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050827"/>
            <a:ext cx="6772275" cy="21240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A5AB76-6C9E-47B0-8036-4A2695962E51}"/>
              </a:ext>
            </a:extLst>
          </p:cNvPr>
          <p:cNvSpPr txBox="1"/>
          <p:nvPr/>
        </p:nvSpPr>
        <p:spPr>
          <a:xfrm>
            <a:off x="603504" y="432932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weight[4][15]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  <a:endParaRPr lang="en-US" altLang="zh-CN" dirty="0"/>
          </a:p>
          <a:p>
            <a:r>
              <a:rPr lang="zh-CN" altLang="en-US" dirty="0"/>
              <a:t>比如 </a:t>
            </a:r>
            <a:r>
              <a:rPr lang="en-US" altLang="zh-CN" dirty="0"/>
              <a:t>weight[0][2] </a:t>
            </a:r>
            <a:r>
              <a:rPr lang="zh-CN" altLang="en-US" dirty="0"/>
              <a:t>代表 状态</a:t>
            </a:r>
            <a:r>
              <a:rPr lang="en-US" altLang="zh-CN" dirty="0"/>
              <a:t>B</a:t>
            </a:r>
            <a:r>
              <a:rPr lang="zh-CN" altLang="en-US" dirty="0"/>
              <a:t>的条件下，出现</a:t>
            </a:r>
            <a:r>
              <a:rPr lang="en-US" altLang="zh-CN" dirty="0"/>
              <a:t>'</a:t>
            </a:r>
            <a:r>
              <a:rPr lang="zh-CN" altLang="en-US" dirty="0"/>
              <a:t>硕</a:t>
            </a:r>
            <a:r>
              <a:rPr lang="en-US" altLang="zh-CN" dirty="0"/>
              <a:t>'</a:t>
            </a:r>
            <a:r>
              <a:rPr lang="zh-CN" altLang="en-US" dirty="0"/>
              <a:t>这个字的可能性。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6EE539-F4A2-4428-886C-8E3C3E3DA39F}"/>
              </a:ext>
            </a:extLst>
          </p:cNvPr>
          <p:cNvSpPr txBox="1"/>
          <p:nvPr/>
        </p:nvSpPr>
        <p:spPr>
          <a:xfrm>
            <a:off x="603504" y="6104772"/>
            <a:ext cx="927201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记录前一个字的状态是为了使用</a:t>
            </a:r>
            <a:r>
              <a:rPr lang="en-US" altLang="zh-CN" dirty="0" err="1"/>
              <a:t>viterbi</a:t>
            </a:r>
            <a:r>
              <a:rPr lang="zh-CN" altLang="en-US" dirty="0"/>
              <a:t>算法计算完整个 </a:t>
            </a:r>
            <a:r>
              <a:rPr lang="en-US" altLang="zh-CN" dirty="0"/>
              <a:t>weight[4][15] </a:t>
            </a:r>
            <a:r>
              <a:rPr lang="zh-CN" altLang="en-US" dirty="0"/>
              <a:t>之后，</a:t>
            </a:r>
            <a:endParaRPr lang="en-US" altLang="zh-CN" dirty="0"/>
          </a:p>
          <a:p>
            <a:r>
              <a:rPr lang="zh-CN" altLang="en-US" dirty="0"/>
              <a:t>能对输入句子从右向左地回溯回来，找出对应的状态序列。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577E36-8132-4EE7-9712-A808066AFA8F}"/>
              </a:ext>
            </a:extLst>
          </p:cNvPr>
          <p:cNvSpPr txBox="1"/>
          <p:nvPr/>
        </p:nvSpPr>
        <p:spPr>
          <a:xfrm>
            <a:off x="603504" y="5130073"/>
            <a:ext cx="9272016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二维数组 </a:t>
            </a:r>
            <a:r>
              <a:rPr lang="en-US" altLang="zh-CN" dirty="0">
                <a:highlight>
                  <a:srgbClr val="008000"/>
                </a:highlight>
              </a:rPr>
              <a:t>path[4][15]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是状态数</a:t>
            </a:r>
            <a:r>
              <a:rPr lang="en-US" altLang="zh-CN" dirty="0"/>
              <a:t>(0:B,1:E,2:M,3:S)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是输入句子的字数。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</a:t>
            </a:r>
            <a:r>
              <a:rPr lang="zh-CN" altLang="en-US" dirty="0"/>
              <a:t>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取到最大时，前一个字的状态，</a:t>
            </a:r>
          </a:p>
          <a:p>
            <a:r>
              <a:rPr lang="zh-CN" altLang="en-US" dirty="0"/>
              <a:t>比如 </a:t>
            </a:r>
            <a:r>
              <a:rPr lang="en-US" altLang="zh-CN" dirty="0"/>
              <a:t>path[0][2] = 1, </a:t>
            </a:r>
            <a:r>
              <a:rPr lang="zh-CN" altLang="en-US" dirty="0"/>
              <a:t>则代表 </a:t>
            </a:r>
            <a:r>
              <a:rPr lang="en-US" altLang="zh-CN" dirty="0"/>
              <a:t>weight[0][2]</a:t>
            </a:r>
            <a:r>
              <a:rPr lang="zh-CN" altLang="en-US" dirty="0"/>
              <a:t>取到最大时，前一个字</a:t>
            </a:r>
            <a:r>
              <a:rPr lang="en-US" altLang="zh-CN" dirty="0"/>
              <a:t>(</a:t>
            </a:r>
            <a:r>
              <a:rPr lang="zh-CN" altLang="en-US" dirty="0"/>
              <a:t>也就是明</a:t>
            </a:r>
            <a:r>
              <a:rPr lang="en-US" altLang="zh-CN" dirty="0"/>
              <a:t>)</a:t>
            </a:r>
            <a:r>
              <a:rPr lang="zh-CN" altLang="en-US" dirty="0"/>
              <a:t>的状态是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564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5D061-2334-41D4-BC64-3E027745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确定边界条件和路径回溯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B359F4-9952-4970-B652-C4139CF1CA4D}"/>
              </a:ext>
            </a:extLst>
          </p:cNvPr>
          <p:cNvSpPr txBox="1"/>
          <p:nvPr/>
        </p:nvSpPr>
        <p:spPr>
          <a:xfrm>
            <a:off x="402336" y="2224635"/>
            <a:ext cx="11009376" cy="34163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weight[4][15] </a:t>
            </a:r>
            <a:r>
              <a:rPr lang="zh-CN" altLang="en-US" dirty="0"/>
              <a:t>和 </a:t>
            </a:r>
            <a:r>
              <a:rPr lang="en-US" altLang="zh-CN" dirty="0"/>
              <a:t>path[4][15] </a:t>
            </a:r>
            <a:r>
              <a:rPr lang="zh-CN" altLang="en-US" dirty="0"/>
              <a:t>计算完毕后，</a:t>
            </a:r>
            <a:r>
              <a:rPr lang="zh-CN" altLang="en-US" b="1" dirty="0"/>
              <a:t>确定边界条件和路径回溯</a:t>
            </a:r>
            <a:endParaRPr lang="en-US" altLang="zh-CN" b="1" dirty="0"/>
          </a:p>
          <a:p>
            <a:endParaRPr lang="zh-CN" altLang="en-US" b="1" dirty="0"/>
          </a:p>
          <a:p>
            <a:r>
              <a:rPr lang="zh-CN" altLang="en-US" dirty="0"/>
              <a:t>边界条件如下：</a:t>
            </a:r>
          </a:p>
          <a:p>
            <a:r>
              <a:rPr lang="zh-CN" altLang="en-US" dirty="0">
                <a:highlight>
                  <a:srgbClr val="008000"/>
                </a:highlight>
              </a:rPr>
              <a:t>对于每个句子，最后一个字的状态只可能是 </a:t>
            </a:r>
            <a:r>
              <a:rPr lang="en-US" altLang="zh-CN" dirty="0">
                <a:highlight>
                  <a:srgbClr val="008000"/>
                </a:highlight>
              </a:rPr>
              <a:t>E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S</a:t>
            </a:r>
            <a:r>
              <a:rPr lang="zh-CN" altLang="en-US" dirty="0">
                <a:highlight>
                  <a:srgbClr val="008000"/>
                </a:highlight>
              </a:rPr>
              <a:t>，不可能是 </a:t>
            </a:r>
            <a:r>
              <a:rPr lang="en-US" altLang="zh-CN" dirty="0">
                <a:highlight>
                  <a:srgbClr val="008000"/>
                </a:highlight>
              </a:rPr>
              <a:t>M </a:t>
            </a:r>
            <a:r>
              <a:rPr lang="zh-CN" altLang="en-US" dirty="0">
                <a:highlight>
                  <a:srgbClr val="008000"/>
                </a:highlight>
              </a:rPr>
              <a:t>或者 </a:t>
            </a:r>
            <a:r>
              <a:rPr lang="en-US" altLang="zh-CN" dirty="0">
                <a:highlight>
                  <a:srgbClr val="008000"/>
                </a:highlight>
              </a:rPr>
              <a:t>B</a:t>
            </a:r>
            <a:r>
              <a:rPr lang="zh-CN" altLang="en-US" dirty="0">
                <a:highlight>
                  <a:srgbClr val="008000"/>
                </a:highlight>
              </a:rPr>
              <a:t>。</a:t>
            </a:r>
          </a:p>
          <a:p>
            <a:r>
              <a:rPr lang="zh-CN" altLang="en-US" dirty="0"/>
              <a:t>所以在本文的例子中我们只需要比较 </a:t>
            </a:r>
            <a:r>
              <a:rPr lang="en-US" altLang="zh-CN" dirty="0"/>
              <a:t>weight[1(E)][14] </a:t>
            </a:r>
            <a:r>
              <a:rPr lang="zh-CN" altLang="en-US" dirty="0"/>
              <a:t>和 </a:t>
            </a:r>
            <a:r>
              <a:rPr lang="en-US" altLang="zh-CN" dirty="0"/>
              <a:t>weight[3(S)][14] </a:t>
            </a:r>
            <a:r>
              <a:rPr lang="zh-CN" altLang="en-US" dirty="0"/>
              <a:t>的大小即可。</a:t>
            </a:r>
          </a:p>
          <a:p>
            <a:endParaRPr lang="zh-CN" altLang="en-US" dirty="0"/>
          </a:p>
          <a:p>
            <a:r>
              <a:rPr lang="zh-CN" altLang="en-US" dirty="0"/>
              <a:t>在本例中：</a:t>
            </a:r>
          </a:p>
          <a:p>
            <a:r>
              <a:rPr lang="en-US" altLang="zh-CN" dirty="0"/>
              <a:t>weight[1][14] = -102.492;	weight[3][14] = -101.632;	</a:t>
            </a:r>
            <a:r>
              <a:rPr lang="zh-CN" altLang="en-US" dirty="0"/>
              <a:t>所以 </a:t>
            </a:r>
            <a:r>
              <a:rPr lang="en-US" altLang="zh-CN" dirty="0"/>
              <a:t>S &gt; E</a:t>
            </a:r>
            <a:r>
              <a:rPr lang="zh-CN" altLang="en-US" dirty="0"/>
              <a:t>，路径回溯的起点是 </a:t>
            </a:r>
            <a:r>
              <a:rPr lang="en-US" altLang="zh-CN" dirty="0"/>
              <a:t>path[3][14]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回溯的路径是</a:t>
            </a:r>
            <a:r>
              <a:rPr lang="en-US" altLang="zh-CN" dirty="0"/>
              <a:t>:	SEBEMBEBEMBEBEB</a:t>
            </a:r>
          </a:p>
          <a:p>
            <a:r>
              <a:rPr lang="zh-CN" altLang="en-US" dirty="0"/>
              <a:t>倒序一下就是</a:t>
            </a:r>
            <a:r>
              <a:rPr lang="en-US" altLang="zh-CN" dirty="0"/>
              <a:t>:	BE/BE/BME/BE/BME/BE/S</a:t>
            </a:r>
          </a:p>
          <a:p>
            <a:r>
              <a:rPr lang="zh-CN" altLang="en-US" dirty="0"/>
              <a:t>切词结果就是</a:t>
            </a:r>
            <a:r>
              <a:rPr lang="en-US" altLang="zh-CN" dirty="0"/>
              <a:t>:	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/>
              <a:t>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31425-5E5C-4096-9DBB-AF6361A3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6245340"/>
            <a:ext cx="6096528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FF7CFB-BE9F-4151-BD01-21335C1156CD}"/>
              </a:ext>
            </a:extLst>
          </p:cNvPr>
          <p:cNvSpPr txBox="1"/>
          <p:nvPr/>
        </p:nvSpPr>
        <p:spPr>
          <a:xfrm>
            <a:off x="842449" y="2204044"/>
            <a:ext cx="9553174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4000" dirty="0"/>
              <a:t>分类：</a:t>
            </a:r>
            <a:endParaRPr lang="en-US" altLang="zh-C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人工分词：工作量大，准确率高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计算机自动分词：速度快，准确率低于人工分词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288CA7-7953-4502-83C1-3F3DC59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9" y="4143582"/>
            <a:ext cx="5715495" cy="8763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D2D33-A23D-4790-9BFE-0DE59D2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9" y="5282149"/>
            <a:ext cx="6210838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0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4D9DC-00A4-46FB-B717-ED5A3B62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中文分词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42A120-2554-4467-B1CD-0575FD848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47" y="6446019"/>
            <a:ext cx="5330335" cy="296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100" dirty="0"/>
              <a:t>https://github.com/xlturing/</a:t>
            </a:r>
            <a:r>
              <a:rPr lang="en-US" altLang="zh-CN" sz="1050" dirty="0"/>
              <a:t>machine-learning-journey</a:t>
            </a:r>
            <a:r>
              <a:rPr lang="en-US" altLang="zh-CN" sz="1100" dirty="0"/>
              <a:t>/tree/master/seg_hmm</a:t>
            </a:r>
            <a:endParaRPr lang="zh-CN" altLang="en-US" sz="11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BF9964-4D3E-4F29-9B85-3704E4A278C5}"/>
              </a:ext>
            </a:extLst>
          </p:cNvPr>
          <p:cNvSpPr txBox="1"/>
          <p:nvPr/>
        </p:nvSpPr>
        <p:spPr>
          <a:xfrm>
            <a:off x="277147" y="620524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https://www.cnblogs.com/xlturing/p/8467033.html</a:t>
            </a:r>
            <a:endParaRPr lang="zh-CN" altLang="en-US" sz="11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83E5A8-1E66-4DE0-BB6B-9CDD0D62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" y="2413212"/>
            <a:ext cx="7370599" cy="34745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5EFBB7-DEAF-45A4-ADC3-9D636CE1D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37" y="2408481"/>
            <a:ext cx="1955965" cy="13541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0A6E74-B4AF-4350-B3F3-2AC08DEA1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941" y="383161"/>
            <a:ext cx="2441092" cy="3379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A02DDF-FD13-4BA5-AAC0-A9B31F93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03" y="383160"/>
            <a:ext cx="3120400" cy="19657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88F5A8-9B36-4EB9-8EDF-AC35E538D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106" y="3822192"/>
            <a:ext cx="4420927" cy="20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9674A-E982-4092-982B-55FF9D90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基于实例的汉语分词方法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33BC-BDEE-4562-A5E7-04931699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20921"/>
            <a:ext cx="8097919" cy="109212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在训练语料中存放</a:t>
            </a:r>
            <a:r>
              <a:rPr lang="zh-CN" altLang="en-US" dirty="0">
                <a:highlight>
                  <a:srgbClr val="008000"/>
                </a:highlight>
              </a:rPr>
              <a:t>事先切分好的汉字串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为以后输入的待切分句子提供可靠的实例。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42380-53B4-4339-95F2-32D84C71789C}"/>
              </a:ext>
            </a:extLst>
          </p:cNvPr>
          <p:cNvSpPr txBox="1"/>
          <p:nvPr/>
        </p:nvSpPr>
        <p:spPr>
          <a:xfrm>
            <a:off x="680323" y="4486948"/>
            <a:ext cx="809791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在分词的时候，根据输入句子和训练语料，</a:t>
            </a:r>
          </a:p>
          <a:p>
            <a:r>
              <a:rPr lang="zh-CN" altLang="en-US" dirty="0"/>
              <a:t>找到所有切分片段的实例和可能的词汇，</a:t>
            </a:r>
          </a:p>
          <a:p>
            <a:r>
              <a:rPr lang="zh-CN" altLang="en-US" dirty="0"/>
              <a:t>依据某些优化原则和概率信息寻求最优词序列。</a:t>
            </a:r>
          </a:p>
        </p:txBody>
      </p:sp>
    </p:spTree>
    <p:extLst>
      <p:ext uri="{BB962C8B-B14F-4D97-AF65-F5344CB8AC3E}">
        <p14:creationId xmlns:p14="http://schemas.microsoft.com/office/powerpoint/2010/main" val="289712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5CDF6-AC52-4CEA-9F64-B3EEAD87F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各种分词方法对语言学资源的利用情况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F3F383E-B6BF-4CF1-AB80-064EE15FDA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917723"/>
              </p:ext>
            </p:extLst>
          </p:nvPr>
        </p:nvGraphicFramePr>
        <p:xfrm>
          <a:off x="680321" y="2816697"/>
          <a:ext cx="100712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00">
                  <a:extLst>
                    <a:ext uri="{9D8B030D-6E8A-4147-A177-3AD203B41FA5}">
                      <a16:colId xmlns:a16="http://schemas.microsoft.com/office/drawing/2014/main" val="1647220368"/>
                    </a:ext>
                  </a:extLst>
                </a:gridCol>
                <a:gridCol w="4296434">
                  <a:extLst>
                    <a:ext uri="{9D8B030D-6E8A-4147-A177-3AD203B41FA5}">
                      <a16:colId xmlns:a16="http://schemas.microsoft.com/office/drawing/2014/main" val="256188050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1497140731"/>
                    </a:ext>
                  </a:extLst>
                </a:gridCol>
                <a:gridCol w="2517817">
                  <a:extLst>
                    <a:ext uri="{9D8B030D-6E8A-4147-A177-3AD203B41FA5}">
                      <a16:colId xmlns:a16="http://schemas.microsoft.com/office/drawing/2014/main" val="2391859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词典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语料库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最大匹配法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最少分词法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98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最大概率法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22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</a:t>
                      </a:r>
                      <a:r>
                        <a:rPr lang="en-US" altLang="zh-CN" b="1" dirty="0"/>
                        <a:t>HMM</a:t>
                      </a:r>
                      <a:r>
                        <a:rPr lang="zh-CN" altLang="en-US" b="1" dirty="0"/>
                        <a:t>的分词方法 与词性相结合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2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基于互现信息的分词方法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37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基于字分类的分词方法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4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4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中文姓名识别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751920"/>
            <a:ext cx="9613861" cy="256586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命名实体识别：人名、机构名、地址。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zh-CN" altLang="en-US" dirty="0"/>
              <a:t>　</a:t>
            </a:r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1331452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42B0-2FF6-4C87-904F-5BEA7319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7.3.1 </a:t>
            </a:r>
            <a:r>
              <a:rPr lang="zh-CN" altLang="en-US" dirty="0"/>
              <a:t>基于规则的方法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BB1B3D-405B-495E-83AD-D77C02D39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462385" cy="6397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建立姓名识别规则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1AAFA37-A4F8-410E-8A01-535F774F6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54125"/>
              </p:ext>
            </p:extLst>
          </p:nvPr>
        </p:nvGraphicFramePr>
        <p:xfrm>
          <a:off x="812799" y="2976664"/>
          <a:ext cx="10315643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320">
                  <a:extLst>
                    <a:ext uri="{9D8B030D-6E8A-4147-A177-3AD203B41FA5}">
                      <a16:colId xmlns:a16="http://schemas.microsoft.com/office/drawing/2014/main" val="3624205837"/>
                    </a:ext>
                  </a:extLst>
                </a:gridCol>
                <a:gridCol w="5280405">
                  <a:extLst>
                    <a:ext uri="{9D8B030D-6E8A-4147-A177-3AD203B41FA5}">
                      <a16:colId xmlns:a16="http://schemas.microsoft.com/office/drawing/2014/main" val="263848267"/>
                    </a:ext>
                  </a:extLst>
                </a:gridCol>
                <a:gridCol w="1797007">
                  <a:extLst>
                    <a:ext uri="{9D8B030D-6E8A-4147-A177-3AD203B41FA5}">
                      <a16:colId xmlns:a16="http://schemas.microsoft.com/office/drawing/2014/main" val="793672525"/>
                    </a:ext>
                  </a:extLst>
                </a:gridCol>
                <a:gridCol w="2578911">
                  <a:extLst>
                    <a:ext uri="{9D8B030D-6E8A-4147-A177-3AD203B41FA5}">
                      <a16:colId xmlns:a16="http://schemas.microsoft.com/office/drawing/2014/main" val="1721800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识别结果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举例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小”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小王、老李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姓氏用字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“工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总”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张工、陈总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18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可做量词的姓氏用字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一周、第七章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75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“多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各”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“方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项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章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段”等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多方筹备、各项准备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57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双字词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罗胜利、陈建国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52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非单字词”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瑞金医院的陈柯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主治医师毛羽说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25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只能或几乎总是用作姓氏的词 </a:t>
                      </a:r>
                      <a:r>
                        <a:rPr lang="en-US" altLang="zh-CN" dirty="0"/>
                        <a:t>+ </a:t>
                      </a:r>
                      <a:r>
                        <a:rPr lang="zh-CN" altLang="en-US" dirty="0"/>
                        <a:t>单字 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zh-CN" altLang="en-US" dirty="0"/>
                        <a:t>“标点符号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了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是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动词”的单字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顾筑胜、吴俊洲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8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5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2CD7D-193D-4F02-98C0-A7DF17B4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7.3.2 </a:t>
            </a:r>
            <a:r>
              <a:rPr lang="zh-CN" altLang="en-US" dirty="0"/>
              <a:t>基于统计的方法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E064E-6C7B-4515-AAC1-CD7B9C51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360" y="2017426"/>
            <a:ext cx="4151083" cy="3998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建立人名识别的统计模型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490426-1EBD-478F-8FFB-B36FC32E5A1F}"/>
              </a:ext>
            </a:extLst>
          </p:cNvPr>
          <p:cNvSpPr txBox="1"/>
          <p:nvPr/>
        </p:nvSpPr>
        <p:spPr>
          <a:xfrm>
            <a:off x="906499" y="3703076"/>
            <a:ext cx="5876922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</a:t>
            </a:r>
            <a:r>
              <a:rPr lang="en-US" altLang="zh-CN" dirty="0"/>
              <a:t>) 	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p(XM)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李袁沁</a:t>
            </a:r>
            <a:r>
              <a:rPr lang="en-US" altLang="zh-CN" dirty="0"/>
              <a:t>) 	= 	p(X|</a:t>
            </a:r>
            <a:r>
              <a:rPr lang="zh-CN" altLang="en-US" dirty="0"/>
              <a:t>李</a:t>
            </a:r>
            <a:r>
              <a:rPr lang="en-US" altLang="zh-CN" dirty="0"/>
              <a:t>) p(M|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p(XMM)</a:t>
            </a:r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</a:t>
            </a:r>
            <a:r>
              <a:rPr lang="en-US" altLang="zh-CN" dirty="0"/>
              <a:t>) 	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p(XM)</a:t>
            </a:r>
            <a:endParaRPr lang="zh-CN" altLang="en-US" dirty="0"/>
          </a:p>
          <a:p>
            <a:r>
              <a:rPr lang="en-US" altLang="zh-CN" dirty="0"/>
              <a:t>p(</a:t>
            </a:r>
            <a:r>
              <a:rPr lang="zh-CN" altLang="en-US" dirty="0"/>
              <a:t>姓名</a:t>
            </a:r>
            <a:r>
              <a:rPr lang="en-US" altLang="zh-CN" dirty="0"/>
              <a:t>|</a:t>
            </a:r>
            <a:r>
              <a:rPr lang="zh-CN" altLang="en-US" dirty="0"/>
              <a:t>袁沁明</a:t>
            </a:r>
            <a:r>
              <a:rPr lang="en-US" altLang="zh-CN" dirty="0"/>
              <a:t>) 	= 	p(X|</a:t>
            </a:r>
            <a:r>
              <a:rPr lang="zh-CN" altLang="en-US" dirty="0"/>
              <a:t>袁</a:t>
            </a:r>
            <a:r>
              <a:rPr lang="en-US" altLang="zh-CN" dirty="0"/>
              <a:t>) p(M|</a:t>
            </a:r>
            <a:r>
              <a:rPr lang="zh-CN" altLang="en-US" dirty="0"/>
              <a:t>沁</a:t>
            </a:r>
            <a:r>
              <a:rPr lang="en-US" altLang="zh-CN" dirty="0"/>
              <a:t>) p(M|</a:t>
            </a:r>
            <a:r>
              <a:rPr lang="zh-CN" altLang="en-US" dirty="0"/>
              <a:t>明</a:t>
            </a:r>
            <a:r>
              <a:rPr lang="en-US" altLang="zh-CN" dirty="0"/>
              <a:t>) p(XMM)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DF042A-7D5C-4D9C-8686-BD3E12287A80}"/>
              </a:ext>
            </a:extLst>
          </p:cNvPr>
          <p:cNvSpPr txBox="1"/>
          <p:nvPr/>
        </p:nvSpPr>
        <p:spPr>
          <a:xfrm>
            <a:off x="881360" y="2832880"/>
            <a:ext cx="76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李袁沁明不明白</a:t>
            </a:r>
            <a:r>
              <a:rPr lang="en-US" altLang="zh-CN" dirty="0"/>
              <a:t>”</a:t>
            </a:r>
            <a:r>
              <a:rPr lang="zh-CN" altLang="en-US" dirty="0"/>
              <a:t>候选姓名：李袁、李袁沁、袁沁、袁沁明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0F3F4-197A-450B-8182-CC1B949BE7B5}"/>
              </a:ext>
            </a:extLst>
          </p:cNvPr>
          <p:cNvSpPr txBox="1"/>
          <p:nvPr/>
        </p:nvSpPr>
        <p:spPr>
          <a:xfrm>
            <a:off x="906499" y="5153361"/>
            <a:ext cx="66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：姓，</a:t>
            </a:r>
            <a:r>
              <a:rPr lang="en-US" altLang="zh-CN" dirty="0"/>
              <a:t>M</a:t>
            </a:r>
            <a:r>
              <a:rPr lang="zh-CN" altLang="en-US" dirty="0"/>
              <a:t>：名，</a:t>
            </a:r>
            <a:r>
              <a:rPr lang="en-US" altLang="zh-CN" dirty="0"/>
              <a:t>p(XM)</a:t>
            </a:r>
            <a:r>
              <a:rPr lang="zh-CN" altLang="en-US" dirty="0"/>
              <a:t>单姓单名概率，</a:t>
            </a:r>
            <a:r>
              <a:rPr lang="en-US" altLang="zh-CN" dirty="0"/>
              <a:t>p(XMM)</a:t>
            </a:r>
            <a:r>
              <a:rPr lang="zh-CN" altLang="en-US" dirty="0"/>
              <a:t>单姓双名概率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F6D31E-F134-4326-9AC9-B70DB382457B}"/>
              </a:ext>
            </a:extLst>
          </p:cNvPr>
          <p:cNvSpPr txBox="1"/>
          <p:nvPr/>
        </p:nvSpPr>
        <p:spPr>
          <a:xfrm>
            <a:off x="906499" y="320876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选择结果中概率最大的做姓名</a:t>
            </a:r>
          </a:p>
        </p:txBody>
      </p:sp>
    </p:spTree>
    <p:extLst>
      <p:ext uri="{BB962C8B-B14F-4D97-AF65-F5344CB8AC3E}">
        <p14:creationId xmlns:p14="http://schemas.microsoft.com/office/powerpoint/2010/main" val="3158662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F0E49-89F1-4EC4-84FE-C19EF811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对比两种方法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2B8C610-C906-41B5-ADF0-E1D7FDAC6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02022"/>
              </p:ext>
            </p:extLst>
          </p:nvPr>
        </p:nvGraphicFramePr>
        <p:xfrm>
          <a:off x="609293" y="2065939"/>
          <a:ext cx="1107646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682">
                  <a:extLst>
                    <a:ext uri="{9D8B030D-6E8A-4147-A177-3AD203B41FA5}">
                      <a16:colId xmlns:a16="http://schemas.microsoft.com/office/drawing/2014/main" val="470113193"/>
                    </a:ext>
                  </a:extLst>
                </a:gridCol>
                <a:gridCol w="4605608">
                  <a:extLst>
                    <a:ext uri="{9D8B030D-6E8A-4147-A177-3AD203B41FA5}">
                      <a16:colId xmlns:a16="http://schemas.microsoft.com/office/drawing/2014/main" val="2300038864"/>
                    </a:ext>
                  </a:extLst>
                </a:gridCol>
                <a:gridCol w="5804170">
                  <a:extLst>
                    <a:ext uri="{9D8B030D-6E8A-4147-A177-3AD203B41FA5}">
                      <a16:colId xmlns:a16="http://schemas.microsoft.com/office/drawing/2014/main" val="986311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基于规则的方法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基于统计的方法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65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利用语言规则来进行人名识别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仅从字、词本身来考虑，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通过计算字、词做人名用的概率来实现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准确率较高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占用的资源少、速度快、效率高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4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系统庞大复杂，耗费资源多，效率不高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很难列举所有规则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规则之间往往会顾此失彼，产生冲突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准确率较低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合理性、科学性及所用统计源的可靠性、代表性、合理性难以保证</a:t>
                      </a:r>
                      <a:endParaRPr lang="en-US" altLang="zh-CN" dirty="0"/>
                    </a:p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dirty="0"/>
                        <a:t>搜集合理的有代表性的统计源的工作本身也较难。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86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AADC276-21AA-4650-A4FB-94BA0FAEBEF3}"/>
              </a:ext>
            </a:extLst>
          </p:cNvPr>
          <p:cNvSpPr txBox="1"/>
          <p:nvPr/>
        </p:nvSpPr>
        <p:spPr>
          <a:xfrm>
            <a:off x="654330" y="4868192"/>
            <a:ext cx="10986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PingFangSC"/>
              </a:rPr>
              <a:t>《</a:t>
            </a:r>
            <a:r>
              <a:rPr lang="zh-CN" altLang="en-US" b="0" i="0" dirty="0">
                <a:effectLst/>
                <a:latin typeface="PingFangSC"/>
              </a:rPr>
              <a:t>基于角色标注的中国人名自动识别研究 </a:t>
            </a:r>
            <a:r>
              <a:rPr lang="en-US" altLang="zh-CN" b="0" i="0" dirty="0">
                <a:effectLst/>
                <a:latin typeface="PingFangSC"/>
              </a:rPr>
              <a:t>》</a:t>
            </a:r>
          </a:p>
          <a:p>
            <a:pPr algn="l"/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张华平</a:t>
            </a:r>
            <a:r>
              <a:rPr lang="zh-CN" altLang="en-US" sz="1000" b="0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1000" b="0" i="0" u="none" strike="noStrike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刘群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10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中国科学院计算技术研究所 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计算机学报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 </a:t>
            </a:r>
            <a:r>
              <a:rPr lang="en-US" altLang="zh-CN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2004</a:t>
            </a:r>
            <a:r>
              <a:rPr lang="zh-CN" altLang="en-US" sz="1000" b="1" i="0" dirty="0">
                <a:effectLst/>
                <a:highlight>
                  <a:srgbClr val="00008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r>
              <a:rPr lang="zh-CN" altLang="en-US" sz="1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期：</a:t>
            </a:r>
            <a:r>
              <a:rPr lang="en-US" altLang="zh-CN" sz="1000" dirty="0"/>
              <a:t>http://www.cnki.com.cn/Article/CJFDTotal-JSJX200401009.htm</a:t>
            </a:r>
            <a:endParaRPr lang="zh-CN" altLang="en-US" sz="1000" b="0" i="0" dirty="0">
              <a:effectLst/>
              <a:latin typeface="PingFang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602439-7641-4AEF-89E3-0C98B951CDFF}"/>
              </a:ext>
            </a:extLst>
          </p:cNvPr>
          <p:cNvSpPr txBox="1"/>
          <p:nvPr/>
        </p:nvSpPr>
        <p:spPr>
          <a:xfrm>
            <a:off x="680321" y="5550028"/>
            <a:ext cx="10960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根据在人名识别中的作用 </a:t>
            </a:r>
            <a:r>
              <a:rPr lang="en-US" altLang="zh-CN" dirty="0"/>
              <a:t>,</a:t>
            </a:r>
            <a:r>
              <a:rPr lang="zh-CN" altLang="en-US" dirty="0"/>
              <a:t>采取</a:t>
            </a:r>
            <a:r>
              <a:rPr lang="en-US" altLang="zh-CN" dirty="0">
                <a:highlight>
                  <a:srgbClr val="000080"/>
                </a:highlight>
              </a:rPr>
              <a:t>Viterbi</a:t>
            </a:r>
            <a:r>
              <a:rPr lang="zh-CN" altLang="en-US" dirty="0">
                <a:highlight>
                  <a:srgbClr val="000080"/>
                </a:highlight>
              </a:rPr>
              <a:t>算法</a:t>
            </a:r>
            <a:r>
              <a:rPr lang="zh-CN" altLang="en-US" dirty="0"/>
              <a:t>对切词结果进行角色标注 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在角色序列的基础上 </a:t>
            </a:r>
            <a:r>
              <a:rPr lang="en-US" altLang="zh-CN" dirty="0"/>
              <a:t>,</a:t>
            </a:r>
            <a:r>
              <a:rPr lang="zh-CN" altLang="en-US" dirty="0"/>
              <a:t>进行模式最大匹配 </a:t>
            </a:r>
            <a:r>
              <a:rPr lang="en-US" altLang="zh-CN" dirty="0"/>
              <a:t>,</a:t>
            </a:r>
            <a:r>
              <a:rPr lang="zh-CN" altLang="en-US" dirty="0"/>
              <a:t>最终实现中国人名的识别 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通过对 </a:t>
            </a:r>
            <a:r>
              <a:rPr lang="en-US" altLang="zh-CN" dirty="0"/>
              <a:t>16M</a:t>
            </a:r>
            <a:r>
              <a:rPr lang="zh-CN" altLang="en-US" dirty="0"/>
              <a:t>字节真实语料库的封闭与开放测试 </a:t>
            </a:r>
            <a:r>
              <a:rPr lang="en-US" altLang="zh-CN" dirty="0"/>
              <a:t>,</a:t>
            </a:r>
            <a:r>
              <a:rPr lang="zh-CN" altLang="en-US" dirty="0"/>
              <a:t>该方法取得了接近 </a:t>
            </a:r>
            <a:r>
              <a:rPr lang="en-US" altLang="zh-CN" dirty="0"/>
              <a:t>98%</a:t>
            </a:r>
            <a:r>
              <a:rPr lang="zh-CN" altLang="en-US" dirty="0"/>
              <a:t>的召回率。</a:t>
            </a:r>
          </a:p>
        </p:txBody>
      </p:sp>
    </p:spTree>
    <p:extLst>
      <p:ext uri="{BB962C8B-B14F-4D97-AF65-F5344CB8AC3E}">
        <p14:creationId xmlns:p14="http://schemas.microsoft.com/office/powerpoint/2010/main" val="768741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FE3FE-3F8C-4360-B6F7-24E9FE96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</a:t>
            </a:r>
            <a:r>
              <a:rPr lang="zh-CN" altLang="en-US" dirty="0"/>
              <a:t>：</a:t>
            </a:r>
            <a:r>
              <a:rPr lang="en-US" altLang="zh-CN" dirty="0"/>
              <a:t>HMM——NER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02776B-1865-46BD-9271-8881E698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305FC4-A076-4D1F-9FDD-69B1C88E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" y="2126557"/>
            <a:ext cx="5669771" cy="4275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8A721-9705-456B-8018-01454E4E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557"/>
            <a:ext cx="4435224" cy="34521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77E42B-EA5B-4AE1-BCC1-62C02A95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08267"/>
            <a:ext cx="5928874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5" y="2066323"/>
            <a:ext cx="10168128" cy="408144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准确率</a:t>
            </a:r>
            <a:r>
              <a:rPr lang="en-US" altLang="zh-CN" sz="2000" dirty="0"/>
              <a:t>(Accuracy)</a:t>
            </a:r>
            <a:r>
              <a:rPr lang="zh-CN" altLang="en-US" sz="2000" dirty="0"/>
              <a:t>、精确率（</a:t>
            </a:r>
            <a:r>
              <a:rPr lang="en-US" altLang="zh-CN" sz="2000" dirty="0"/>
              <a:t>Precision</a:t>
            </a:r>
            <a:r>
              <a:rPr lang="zh-CN" altLang="en-US" sz="2000" dirty="0"/>
              <a:t>）、召回率（</a:t>
            </a:r>
            <a:r>
              <a:rPr lang="en-US" altLang="zh-CN" sz="2000" dirty="0"/>
              <a:t>Recall</a:t>
            </a:r>
            <a:r>
              <a:rPr lang="zh-CN" altLang="en-US" sz="2000" dirty="0"/>
              <a:t>）、综合评价指标（</a:t>
            </a:r>
            <a:r>
              <a:rPr lang="en-US" altLang="zh-CN" sz="2000" dirty="0"/>
              <a:t>F1-Measure </a:t>
            </a:r>
            <a:r>
              <a:rPr lang="zh-CN" altLang="en-US" sz="2000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A9FC1E-1494-42EC-96F0-3D7C33CA1327}"/>
              </a:ext>
            </a:extLst>
          </p:cNvPr>
          <p:cNvSpPr txBox="1"/>
          <p:nvPr/>
        </p:nvSpPr>
        <p:spPr>
          <a:xfrm>
            <a:off x="680321" y="5038008"/>
            <a:ext cx="7278624" cy="12003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真正例</a:t>
            </a:r>
            <a:r>
              <a:rPr lang="en-US" altLang="zh-CN" dirty="0"/>
              <a:t>TP</a:t>
            </a:r>
            <a:r>
              <a:rPr lang="zh-CN" altLang="en-US" dirty="0"/>
              <a:t>（</a:t>
            </a:r>
            <a:r>
              <a:rPr lang="en-US" altLang="zh-CN" dirty="0"/>
              <a:t>True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将正例预测为正例（正确）</a:t>
            </a:r>
          </a:p>
          <a:p>
            <a:r>
              <a:rPr lang="zh-CN" altLang="en-US" dirty="0"/>
              <a:t>假反例</a:t>
            </a:r>
            <a:r>
              <a:rPr lang="en-US" altLang="zh-CN" dirty="0"/>
              <a:t>FN</a:t>
            </a:r>
            <a:r>
              <a:rPr lang="zh-CN" altLang="en-US" dirty="0"/>
              <a:t>（</a:t>
            </a:r>
            <a:r>
              <a:rPr lang="en-US" altLang="zh-CN" dirty="0"/>
              <a:t>False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将正例预测为反例（错误）</a:t>
            </a:r>
          </a:p>
          <a:p>
            <a:r>
              <a:rPr lang="zh-CN" altLang="en-US" dirty="0"/>
              <a:t>假正例</a:t>
            </a:r>
            <a:r>
              <a:rPr lang="en-US" altLang="zh-CN" dirty="0"/>
              <a:t>FP</a:t>
            </a:r>
            <a:r>
              <a:rPr lang="zh-CN" altLang="en-US" dirty="0"/>
              <a:t>（</a:t>
            </a:r>
            <a:r>
              <a:rPr lang="en-US" altLang="zh-CN" dirty="0"/>
              <a:t>False positive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将反例预测为正例（错误）</a:t>
            </a:r>
          </a:p>
          <a:p>
            <a:r>
              <a:rPr lang="zh-CN" altLang="en-US" dirty="0"/>
              <a:t>真反例</a:t>
            </a:r>
            <a:r>
              <a:rPr lang="en-US" altLang="zh-CN" dirty="0"/>
              <a:t>TN</a:t>
            </a:r>
            <a:r>
              <a:rPr lang="zh-CN" altLang="en-US" dirty="0"/>
              <a:t>（</a:t>
            </a:r>
            <a:r>
              <a:rPr lang="en-US" altLang="zh-CN" dirty="0"/>
              <a:t>True negative</a:t>
            </a:r>
            <a:r>
              <a:rPr lang="zh-CN" altLang="en-US" dirty="0"/>
              <a:t>）：</a:t>
            </a:r>
            <a:r>
              <a:rPr lang="en-US" altLang="zh-CN" dirty="0"/>
              <a:t>	</a:t>
            </a:r>
            <a:r>
              <a:rPr lang="zh-CN" altLang="en-US" dirty="0"/>
              <a:t>将反例预测为反例（正确）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C615B4-BE91-47B5-B5A6-5CD4067A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2729024"/>
            <a:ext cx="7278624" cy="2019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73CF5C-28CC-4832-ADE7-C618A11C5E79}"/>
                  </a:ext>
                </a:extLst>
              </p:cNvPr>
              <p:cNvSpPr txBox="1"/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1-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73CF5C-28CC-4832-ADE7-C618A11C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5564774"/>
                <a:ext cx="2476704" cy="52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233E41-3DCF-45BB-AA30-4A6CE8E785F8}"/>
                  </a:ext>
                </a:extLst>
              </p:cNvPr>
              <p:cNvSpPr txBox="1"/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233E41-3DCF-45BB-AA30-4A6CE8E78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3650315"/>
                <a:ext cx="2099998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314D0-195C-45FC-858A-D11B3FD7C53C}"/>
                  </a:ext>
                </a:extLst>
              </p:cNvPr>
              <p:cNvSpPr txBox="1"/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314D0-195C-45FC-858A-D11B3FD7C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4" y="4514851"/>
                <a:ext cx="1814663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37518D-9FA4-471E-8667-07035FCFA9F4}"/>
                  </a:ext>
                </a:extLst>
              </p:cNvPr>
              <p:cNvSpPr txBox="1"/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37518D-9FA4-471E-8667-07035FCFA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957" y="2785779"/>
                <a:ext cx="3281476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06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汉语自动分词系统的评价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A58F76-19B0-4591-A7CB-465521E0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2229233"/>
            <a:ext cx="4870704" cy="2074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C16A39-E0FD-42D0-9903-2786D848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9233"/>
            <a:ext cx="4870704" cy="20749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07D0D7-D6D4-44DE-8313-E1D29C29F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" y="4524000"/>
            <a:ext cx="4870705" cy="2074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FADABB-E464-4FC8-9CEE-C5BA2B216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524000"/>
            <a:ext cx="4870703" cy="2074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4F31CD-B188-4B1B-8663-701EE1A8A89D}"/>
              </a:ext>
            </a:extLst>
          </p:cNvPr>
          <p:cNvSpPr txBox="1"/>
          <p:nvPr/>
        </p:nvSpPr>
        <p:spPr>
          <a:xfrm>
            <a:off x="512064" y="659892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https://easyai.tech/ai-definition/accuracy-precision-recall-f1-roc-auc/</a:t>
            </a:r>
            <a:endParaRPr lang="zh-CN" altLang="en-US" sz="10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ED5ED6-9FFB-4A43-8221-9937E1794350}"/>
              </a:ext>
            </a:extLst>
          </p:cNvPr>
          <p:cNvSpPr txBox="1"/>
          <p:nvPr/>
        </p:nvSpPr>
        <p:spPr>
          <a:xfrm>
            <a:off x="6608064" y="1565312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8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中文自动分词及其基本问题　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32" y="2254008"/>
            <a:ext cx="9014395" cy="2769827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/>
              <a:t>应用领域：</a:t>
            </a:r>
            <a:endParaRPr lang="en-US" altLang="zh-CN" sz="4000" dirty="0"/>
          </a:p>
          <a:p>
            <a:r>
              <a:rPr lang="zh-CN" altLang="en-US" sz="2800" dirty="0"/>
              <a:t>中文语音合成：</a:t>
            </a:r>
            <a:r>
              <a:rPr lang="en-US" altLang="zh-CN" sz="2800" dirty="0"/>
              <a:t>		</a:t>
            </a:r>
            <a:r>
              <a:rPr lang="zh-CN" altLang="en-US" sz="2800" dirty="0"/>
              <a:t>多音字辨识</a:t>
            </a:r>
            <a:endParaRPr lang="en-US" altLang="zh-CN" sz="2800" dirty="0"/>
          </a:p>
          <a:p>
            <a:r>
              <a:rPr lang="zh-CN" altLang="en-US" sz="2800" dirty="0"/>
              <a:t>中文输入：</a:t>
            </a:r>
            <a:r>
              <a:rPr lang="en-US" altLang="zh-CN" sz="2800" dirty="0"/>
              <a:t>		</a:t>
            </a:r>
            <a:r>
              <a:rPr lang="zh-CN" altLang="en-US" sz="2800" dirty="0"/>
              <a:t>同音字辨识</a:t>
            </a:r>
            <a:endParaRPr lang="en-US" altLang="zh-CN" sz="2800" dirty="0"/>
          </a:p>
          <a:p>
            <a:r>
              <a:rPr lang="zh-CN" altLang="en-US" sz="2800" dirty="0"/>
              <a:t>中文繁体简体转换：</a:t>
            </a:r>
            <a:r>
              <a:rPr lang="en-US" altLang="zh-CN" sz="2800" dirty="0"/>
              <a:t>	</a:t>
            </a:r>
            <a:r>
              <a:rPr lang="zh-CN" altLang="en-US" sz="2800" dirty="0"/>
              <a:t>一个简体字对应多个繁体字</a:t>
            </a:r>
            <a:endParaRPr lang="en-US" altLang="zh-CN" sz="2800" dirty="0"/>
          </a:p>
          <a:p>
            <a:r>
              <a:rPr lang="zh-CN" altLang="en-US" sz="2800" dirty="0"/>
              <a:t>中英文聪明选词：</a:t>
            </a:r>
            <a:r>
              <a:rPr lang="en-US" altLang="zh-CN" sz="2800" dirty="0"/>
              <a:t>	</a:t>
            </a:r>
            <a:r>
              <a:rPr lang="zh-CN" altLang="en-US" sz="2800" dirty="0"/>
              <a:t>双击鼠标选词</a:t>
            </a: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76867E-7CFF-41CE-B407-0E06BA159C59}"/>
              </a:ext>
            </a:extLst>
          </p:cNvPr>
          <p:cNvSpPr txBox="1"/>
          <p:nvPr/>
        </p:nvSpPr>
        <p:spPr>
          <a:xfrm>
            <a:off x="544132" y="5341521"/>
            <a:ext cx="380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迅速</a:t>
            </a:r>
            <a:r>
              <a:rPr lang="zh-CN" altLang="en-US" sz="2800" dirty="0">
                <a:highlight>
                  <a:srgbClr val="008000"/>
                </a:highlight>
              </a:rPr>
              <a:t>发展</a:t>
            </a:r>
            <a:r>
              <a:rPr lang="zh-CN" altLang="en-US" sz="2800" dirty="0"/>
              <a:t>的计算机技术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54539-8345-4C4D-8A80-70F3DC98801C}"/>
              </a:ext>
            </a:extLst>
          </p:cNvPr>
          <p:cNvSpPr txBox="1"/>
          <p:nvPr/>
        </p:nvSpPr>
        <p:spPr>
          <a:xfrm>
            <a:off x="544132" y="5864741"/>
            <a:ext cx="386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迅速</a:t>
            </a:r>
            <a:r>
              <a:rPr lang="zh-TW" altLang="en-US" sz="2800" dirty="0">
                <a:highlight>
                  <a:srgbClr val="008000"/>
                </a:highlight>
              </a:rPr>
              <a:t>發展</a:t>
            </a:r>
            <a:r>
              <a:rPr lang="zh-TW" altLang="en-US" sz="2800" dirty="0"/>
              <a:t>的計算機技術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C9B27-11E0-478C-AE5A-31B780899B08}"/>
              </a:ext>
            </a:extLst>
          </p:cNvPr>
          <p:cNvSpPr txBox="1"/>
          <p:nvPr/>
        </p:nvSpPr>
        <p:spPr>
          <a:xfrm>
            <a:off x="6191046" y="535198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她有一头黑亮的</a:t>
            </a:r>
            <a:r>
              <a:rPr lang="zh-CN" altLang="en-US" sz="2800" dirty="0">
                <a:highlight>
                  <a:srgbClr val="008000"/>
                </a:highlight>
              </a:rPr>
              <a:t>头发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4A738-87C6-4B05-A794-7B99685549D6}"/>
              </a:ext>
            </a:extLst>
          </p:cNvPr>
          <p:cNvSpPr txBox="1"/>
          <p:nvPr/>
        </p:nvSpPr>
        <p:spPr>
          <a:xfrm>
            <a:off x="6191046" y="5813008"/>
            <a:ext cx="3507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她有一頭黑亮的</a:t>
            </a:r>
            <a:r>
              <a:rPr lang="zh-TW" altLang="en-US" sz="2800" dirty="0">
                <a:highlight>
                  <a:srgbClr val="008000"/>
                </a:highlight>
              </a:rPr>
              <a:t>頭髪</a:t>
            </a:r>
            <a:endParaRPr lang="zh-CN" altLang="en-US" sz="2800" dirty="0">
              <a:highlight>
                <a:srgbClr val="008000"/>
              </a:highligh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0AB711-115C-4A16-834A-75D8937D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4" y="5393253"/>
            <a:ext cx="1876425" cy="942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56E690-C25D-43FF-A941-C8C7421614FC}"/>
              </a:ext>
            </a:extLst>
          </p:cNvPr>
          <p:cNvSpPr txBox="1"/>
          <p:nvPr/>
        </p:nvSpPr>
        <p:spPr>
          <a:xfrm>
            <a:off x="6556443" y="2972539"/>
            <a:ext cx="2516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快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 音</a:t>
            </a:r>
            <a:r>
              <a:rPr lang="zh-CN" altLang="en-US" dirty="0">
                <a:highlight>
                  <a:srgbClr val="008000"/>
                </a:highlight>
              </a:rPr>
              <a:t>乐</a:t>
            </a:r>
            <a:r>
              <a:rPr lang="zh-CN" altLang="en-US" dirty="0"/>
              <a:t>；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量 </a:t>
            </a:r>
            <a:r>
              <a:rPr lang="zh-CN" altLang="en-US" dirty="0">
                <a:highlight>
                  <a:srgbClr val="008000"/>
                </a:highlight>
              </a:rPr>
              <a:t>重</a:t>
            </a:r>
            <a:r>
              <a:rPr lang="zh-CN" altLang="en-US" dirty="0"/>
              <a:t>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B5F611-C8B5-4D6E-82BD-D063C960F345}"/>
              </a:ext>
            </a:extLst>
          </p:cNvPr>
          <p:cNvSpPr txBox="1"/>
          <p:nvPr/>
        </p:nvSpPr>
        <p:spPr>
          <a:xfrm>
            <a:off x="6640749" y="3474977"/>
            <a:ext cx="215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8000"/>
                </a:highlight>
              </a:rPr>
              <a:t>以</a:t>
            </a:r>
            <a:r>
              <a:rPr lang="zh-CN" altLang="en-US" dirty="0"/>
              <a:t>为，</a:t>
            </a:r>
            <a:r>
              <a:rPr lang="zh-CN" altLang="en-US" dirty="0">
                <a:highlight>
                  <a:srgbClr val="008000"/>
                </a:highlight>
              </a:rPr>
              <a:t>一</a:t>
            </a:r>
            <a:r>
              <a:rPr lang="zh-CN" altLang="en-US" dirty="0"/>
              <a:t>定，容</a:t>
            </a:r>
            <a:r>
              <a:rPr lang="zh-CN" altLang="en-US" dirty="0">
                <a:highlight>
                  <a:srgbClr val="008000"/>
                </a:highlight>
              </a:rPr>
              <a:t>易</a:t>
            </a:r>
          </a:p>
        </p:txBody>
      </p:sp>
    </p:spTree>
    <p:extLst>
      <p:ext uri="{BB962C8B-B14F-4D97-AF65-F5344CB8AC3E}">
        <p14:creationId xmlns:p14="http://schemas.microsoft.com/office/powerpoint/2010/main" val="3203273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2B452-EC48-41BD-B6A4-2B620C03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准确率 </a:t>
            </a:r>
            <a:r>
              <a:rPr lang="en-US" altLang="zh-CN" dirty="0"/>
              <a:t>– Accuracy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E95FB-464D-4BC8-911D-DF4CB29D0AA9}"/>
              </a:ext>
            </a:extLst>
          </p:cNvPr>
          <p:cNvSpPr txBox="1"/>
          <p:nvPr/>
        </p:nvSpPr>
        <p:spPr>
          <a:xfrm>
            <a:off x="957072" y="2234107"/>
            <a:ext cx="688238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预测正确的结果 </a:t>
            </a:r>
            <a:r>
              <a:rPr lang="en-US" altLang="zh-CN" dirty="0"/>
              <a:t>/ </a:t>
            </a:r>
            <a:r>
              <a:rPr lang="zh-CN" altLang="en-US" dirty="0"/>
              <a:t>总样本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6EBE78-BDE0-4BD4-A758-5DA57D21AB4F}"/>
                  </a:ext>
                </a:extLst>
              </p:cNvPr>
              <p:cNvSpPr txBox="1"/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Accuracy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96EBE78-BDE0-4BD4-A758-5DA57D21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49" y="1032118"/>
                <a:ext cx="3281476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99A105C-7BD1-4A34-9D27-C4A6A49B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72" y="2858652"/>
            <a:ext cx="6882384" cy="2931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CA5B11-35C6-479E-971B-6028FC8616B8}"/>
              </a:ext>
            </a:extLst>
          </p:cNvPr>
          <p:cNvSpPr txBox="1"/>
          <p:nvPr/>
        </p:nvSpPr>
        <p:spPr>
          <a:xfrm>
            <a:off x="8052816" y="293081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F63B9-2EA5-4234-81C6-B96086C9D680}"/>
                  </a:ext>
                </a:extLst>
              </p:cNvPr>
              <p:cNvSpPr txBox="1"/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Accuracy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3+4+1+2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7AF63B9-2EA5-4234-81C6-B96086C9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400" y="4003677"/>
                <a:ext cx="3472775" cy="393121"/>
              </a:xfrm>
              <a:prstGeom prst="rect">
                <a:avLst/>
              </a:prstGeom>
              <a:blipFill>
                <a:blip r:embed="rId4"/>
                <a:stretch>
                  <a:fillRect l="-3163" t="-4688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56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C308F-0349-4D83-965B-BE0369B9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it-IT" dirty="0"/>
              <a:t>精确率（</a:t>
            </a:r>
            <a:r>
              <a:rPr lang="zh-CN" altLang="en-US" dirty="0"/>
              <a:t>查</a:t>
            </a:r>
            <a:r>
              <a:rPr lang="zh-CN" altLang="it-IT" dirty="0"/>
              <a:t>准率）</a:t>
            </a:r>
            <a:r>
              <a:rPr lang="it-IT" altLang="zh-CN" dirty="0"/>
              <a:t>- Precision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FBECDB-D9C6-415A-A70C-E04C808890B3}"/>
                  </a:ext>
                </a:extLst>
              </p:cNvPr>
              <p:cNvSpPr txBox="1"/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Precision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FBECDB-D9C6-415A-A70C-E04C8088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2" y="1032118"/>
                <a:ext cx="2099998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FA589A-DA45-4775-B40D-D7F40E39B81F}"/>
              </a:ext>
            </a:extLst>
          </p:cNvPr>
          <p:cNvSpPr txBox="1"/>
          <p:nvPr/>
        </p:nvSpPr>
        <p:spPr>
          <a:xfrm>
            <a:off x="810768" y="2238494"/>
            <a:ext cx="73456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实际为正的样本 </a:t>
            </a:r>
            <a:r>
              <a:rPr lang="en-US" altLang="zh-CN" dirty="0"/>
              <a:t>/ </a:t>
            </a:r>
            <a:r>
              <a:rPr lang="zh-CN" altLang="en-US" dirty="0"/>
              <a:t>预测为正的样本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886CED-8CCA-419C-841D-351F8231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" y="2786908"/>
            <a:ext cx="7345680" cy="31292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9998CB-1318-4A82-98B3-2F96A64F9331}"/>
              </a:ext>
            </a:extLst>
          </p:cNvPr>
          <p:cNvSpPr txBox="1"/>
          <p:nvPr/>
        </p:nvSpPr>
        <p:spPr>
          <a:xfrm>
            <a:off x="8308848" y="2786908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CE6EC3-2BC0-41AB-B767-1B5F08AC39A0}"/>
                  </a:ext>
                </a:extLst>
              </p:cNvPr>
              <p:cNvSpPr txBox="1"/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Precision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3+1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0.75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CE6EC3-2BC0-41AB-B767-1B5F08AC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848" y="4108982"/>
                <a:ext cx="2271456" cy="393121"/>
              </a:xfrm>
              <a:prstGeom prst="rect">
                <a:avLst/>
              </a:prstGeom>
              <a:blipFill>
                <a:blip r:embed="rId4"/>
                <a:stretch>
                  <a:fillRect l="-3753" t="-4615" r="-5094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462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7598C-31BE-49F6-B10A-E3550C13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召回率（查全率）</a:t>
            </a:r>
            <a:r>
              <a:rPr lang="en-US" altLang="zh-CN" dirty="0"/>
              <a:t>- Recall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ADDBA5-5E90-475E-B3FF-82DA18F6A766}"/>
                  </a:ext>
                </a:extLst>
              </p:cNvPr>
              <p:cNvSpPr txBox="1"/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/>
                        <m:t>Recall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AADDBA5-5E90-475E-B3FF-82DA18F6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6" y="966979"/>
                <a:ext cx="1814663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2F1C35B-41B6-48EF-A609-5AB825B2A910}"/>
              </a:ext>
            </a:extLst>
          </p:cNvPr>
          <p:cNvSpPr txBox="1"/>
          <p:nvPr/>
        </p:nvSpPr>
        <p:spPr>
          <a:xfrm>
            <a:off x="877824" y="2256782"/>
            <a:ext cx="711403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预测为正样本 </a:t>
            </a:r>
            <a:r>
              <a:rPr lang="en-US" altLang="zh-CN" dirty="0"/>
              <a:t>/ </a:t>
            </a:r>
            <a:r>
              <a:rPr lang="zh-CN" altLang="en-US" dirty="0"/>
              <a:t>实际为正的样本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B2EC5-EA5B-4A57-AB3A-E0C8C073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2868046"/>
            <a:ext cx="7114032" cy="30305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0501D1-1F97-468E-B42A-78265EF1743F}"/>
              </a:ext>
            </a:extLst>
          </p:cNvPr>
          <p:cNvSpPr txBox="1"/>
          <p:nvPr/>
        </p:nvSpPr>
        <p:spPr>
          <a:xfrm>
            <a:off x="8211312" y="2868046"/>
            <a:ext cx="361735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TP = 3</a:t>
            </a:r>
            <a:r>
              <a:rPr lang="zh-CN" altLang="en-US" dirty="0"/>
              <a:t>；</a:t>
            </a:r>
            <a:r>
              <a:rPr lang="en-US" altLang="zh-CN" dirty="0"/>
              <a:t>FN = 2</a:t>
            </a:r>
            <a:r>
              <a:rPr lang="zh-CN" altLang="en-US" dirty="0"/>
              <a:t>；</a:t>
            </a:r>
            <a:r>
              <a:rPr lang="en-US" altLang="zh-CN" dirty="0"/>
              <a:t>FP =1</a:t>
            </a:r>
            <a:r>
              <a:rPr lang="zh-CN" altLang="en-US" dirty="0"/>
              <a:t>；</a:t>
            </a:r>
            <a:r>
              <a:rPr lang="en-US" altLang="zh-CN" dirty="0"/>
              <a:t>TN = 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D72AF-15DC-49DE-AE1F-B45623671E27}"/>
                  </a:ext>
                </a:extLst>
              </p:cNvPr>
              <p:cNvSpPr txBox="1"/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Recall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3+2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AD72AF-15DC-49DE-AE1F-B4562367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026" y="4121756"/>
                <a:ext cx="1766509" cy="393121"/>
              </a:xfrm>
              <a:prstGeom prst="rect">
                <a:avLst/>
              </a:prstGeom>
              <a:blipFill>
                <a:blip r:embed="rId4"/>
                <a:stretch>
                  <a:fillRect l="-4828" t="-4615" r="-7241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98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7E8AC-4597-4C93-B52D-0B6C3D34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F1</a:t>
            </a:r>
            <a:r>
              <a:rPr lang="zh-CN" altLang="en-US" dirty="0"/>
              <a:t>分数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3537D8-BA61-4A9E-AD76-BAF864198A70}"/>
                  </a:ext>
                </a:extLst>
              </p:cNvPr>
              <p:cNvSpPr txBox="1"/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i="1" dirty="0" smtClean="0"/>
                        <m:t>F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1-</m:t>
                      </m:r>
                      <m:r>
                        <m:rPr>
                          <m:nor/>
                        </m:rPr>
                        <a:rPr lang="en-US" altLang="zh-CN" i="1" dirty="0" smtClean="0"/>
                        <m:t>Measure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3537D8-BA61-4A9E-AD76-BAF86419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66" y="1090310"/>
                <a:ext cx="2476704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4302988-E7F3-4DB1-83B2-27BA980EF9D5}"/>
              </a:ext>
            </a:extLst>
          </p:cNvPr>
          <p:cNvSpPr txBox="1"/>
          <p:nvPr/>
        </p:nvSpPr>
        <p:spPr>
          <a:xfrm>
            <a:off x="767843" y="2291418"/>
            <a:ext cx="658585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精确率（</a:t>
            </a:r>
            <a:r>
              <a:rPr lang="en-US" altLang="zh-CN" dirty="0"/>
              <a:t>Precision</a:t>
            </a:r>
            <a:r>
              <a:rPr lang="zh-CN" altLang="en-US" dirty="0"/>
              <a:t>）和召回率（</a:t>
            </a:r>
            <a:r>
              <a:rPr lang="en-US" altLang="zh-CN" dirty="0"/>
              <a:t>Recall</a:t>
            </a:r>
            <a:r>
              <a:rPr lang="zh-CN" altLang="en-US" dirty="0"/>
              <a:t>）的关系是「矛盾」关系。</a:t>
            </a:r>
            <a:endParaRPr lang="en-US" altLang="zh-CN" dirty="0"/>
          </a:p>
          <a:p>
            <a:r>
              <a:rPr lang="zh-CN" altLang="en-US" dirty="0"/>
              <a:t>为综合两者表现，在两者之间找一个平衡点。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3DB081-EF25-471C-8C04-CAF984F1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43" y="3130191"/>
            <a:ext cx="6585858" cy="28055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18A610-AE2D-4D50-91CF-3F3C8989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534" y="3189330"/>
            <a:ext cx="3924872" cy="27464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C6FB2-46CB-41CA-87AF-BAF21929378C}"/>
                  </a:ext>
                </a:extLst>
              </p:cNvPr>
              <p:cNvSpPr txBox="1"/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 smtClean="0"/>
                      <m:t>F</m:t>
                    </m:r>
                    <m:r>
                      <m:rPr>
                        <m:nor/>
                      </m:rPr>
                      <a:rPr lang="en-US" altLang="zh-CN" i="1" dirty="0" smtClean="0"/>
                      <m:t>1-</m:t>
                    </m:r>
                    <m:r>
                      <m:rPr>
                        <m:nor/>
                      </m:rPr>
                      <a:rPr lang="en-US" altLang="zh-CN" i="1" dirty="0" smtClean="0"/>
                      <m:t>Measure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2∗0.75∗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0.75+0.6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0.67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6C6FB2-46CB-41CA-87AF-BAF219293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2" y="6104772"/>
                <a:ext cx="3018455" cy="397353"/>
              </a:xfrm>
              <a:prstGeom prst="rect">
                <a:avLst/>
              </a:prstGeom>
              <a:blipFill>
                <a:blip r:embed="rId5"/>
                <a:stretch>
                  <a:fillRect l="-2621" t="-4545" r="-3629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71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BA47C-E91A-450C-B053-47F645EA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SIGHAN -</a:t>
            </a:r>
            <a:r>
              <a:rPr lang="zh-CN" altLang="en-US" dirty="0"/>
              <a:t>汉字特别兴趣小组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FE01D-D406-49F9-AE04-64CD7ABB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" y="2184992"/>
            <a:ext cx="8338938" cy="4285262"/>
          </a:xfrm>
          <a:solidFill>
            <a:schemeClr val="accent1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>
                <a:highlight>
                  <a:srgbClr val="000080"/>
                </a:highlight>
                <a:latin typeface="Helvetica" panose="020B0604020202020204" pitchFamily="34" charset="0"/>
              </a:rPr>
              <a:t>国际中文分词评测</a:t>
            </a:r>
            <a:endParaRPr lang="en-US" altLang="zh-CN" sz="2800" dirty="0">
              <a:highlight>
                <a:srgbClr val="000080"/>
              </a:highlight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200" dirty="0">
                <a:highlight>
                  <a:srgbClr val="000080"/>
                </a:highlight>
                <a:latin typeface="Helvetica" panose="020B0604020202020204" pitchFamily="34" charset="0"/>
              </a:rPr>
              <a:t>International Chinese Word Segmentation Bakeoff</a:t>
            </a: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年，日本札幌举行（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年，韩国济州岛举行（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第三届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年，澳大利亚悉尼举行（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Bakeoff 2006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）加入了中文命名实体识别评测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SIGHAN-4</a:t>
            </a:r>
          </a:p>
          <a:p>
            <a:pPr lvl="1"/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SIGHAN-5</a:t>
            </a:r>
            <a:endParaRPr lang="en-US" altLang="zh-CN" sz="1400" b="0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SIGHAN-6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SIGHAN-7 2013 Nagoya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名古屋，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Japan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SIGHAN-8 2015 Beijing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SIGHAN-9 2017 Taipei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台北，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China</a:t>
            </a:r>
          </a:p>
          <a:p>
            <a:pPr lvl="1"/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2010</a:t>
            </a:r>
            <a:r>
              <a:rPr lang="zh-CN" altLang="en-US" sz="1700" dirty="0">
                <a:latin typeface="Helvetica" panose="020B0604020202020204" pitchFamily="34" charset="0"/>
              </a:rPr>
              <a:t>年第一届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北京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2012</a:t>
            </a:r>
            <a:r>
              <a:rPr lang="zh-CN" altLang="en-US" sz="1700" dirty="0">
                <a:latin typeface="Helvetica" panose="020B0604020202020204" pitchFamily="34" charset="0"/>
              </a:rPr>
              <a:t>年第二届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天津</a:t>
            </a:r>
            <a:endParaRPr lang="en-US" altLang="zh-CN" sz="1700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700" dirty="0">
                <a:latin typeface="Helvetica" panose="020B0604020202020204" pitchFamily="34" charset="0"/>
              </a:rPr>
              <a:t>2014</a:t>
            </a:r>
            <a:r>
              <a:rPr lang="zh-CN" altLang="en-US" sz="1700" dirty="0">
                <a:latin typeface="Helvetica" panose="020B0604020202020204" pitchFamily="34" charset="0"/>
              </a:rPr>
              <a:t>年第三届</a:t>
            </a:r>
            <a:r>
              <a:rPr lang="en-US" altLang="zh-CN" sz="1700" dirty="0">
                <a:latin typeface="Helvetica" panose="020B0604020202020204" pitchFamily="34" charset="0"/>
              </a:rPr>
              <a:t>CIPS-SIGHAN</a:t>
            </a:r>
            <a:r>
              <a:rPr lang="zh-CN" altLang="en-US" sz="1700" dirty="0">
                <a:latin typeface="Helvetica" panose="020B0604020202020204" pitchFamily="34" charset="0"/>
              </a:rPr>
              <a:t>联合会议 武汉</a:t>
            </a:r>
          </a:p>
          <a:p>
            <a:pPr marL="0" indent="0">
              <a:buNone/>
            </a:pPr>
            <a:endParaRPr lang="zh-CN" altLang="en-US" sz="2800" dirty="0">
              <a:latin typeface="Helvetica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E1005F-BC63-4D02-8092-3D8EB2E2D66F}"/>
              </a:ext>
            </a:extLst>
          </p:cNvPr>
          <p:cNvSpPr txBox="1"/>
          <p:nvPr/>
        </p:nvSpPr>
        <p:spPr>
          <a:xfrm>
            <a:off x="680321" y="2224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http://sighan.cs.uchicago.edu/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3BF6A4-166C-4607-9F17-C98956C30C67}"/>
              </a:ext>
            </a:extLst>
          </p:cNvPr>
          <p:cNvSpPr txBox="1"/>
          <p:nvPr/>
        </p:nvSpPr>
        <p:spPr>
          <a:xfrm>
            <a:off x="6446195" y="1177206"/>
            <a:ext cx="2924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国际计算语言学会（</a:t>
            </a:r>
            <a:r>
              <a:rPr lang="en-US" altLang="zh-CN" dirty="0"/>
              <a:t>ACL</a:t>
            </a:r>
            <a:r>
              <a:rPr lang="zh-CN" altLang="en-US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CDE204-0338-40CE-802F-B1A992C8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12129"/>
            <a:ext cx="7273158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0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英语形态还原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88964"/>
            <a:ext cx="9613861" cy="151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形态还原：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英语 动词的时态、名词的复数、形容词的比较级最高级 等形态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还原成 词干形式 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CE689-F3FF-4BBD-AA7F-DBACD998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9" y="3898483"/>
            <a:ext cx="5247596" cy="2417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95BD7-9CEE-44E8-AA7A-3328CDDD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21" y="3240950"/>
            <a:ext cx="4820911" cy="30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42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81" y="785654"/>
            <a:ext cx="10733466" cy="1080938"/>
          </a:xfrm>
        </p:spPr>
        <p:txBody>
          <a:bodyPr>
            <a:normAutofit/>
          </a:bodyPr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词性标注（</a:t>
            </a:r>
            <a:r>
              <a:rPr lang="en-US" altLang="zh-CN" sz="3100" dirty="0"/>
              <a:t>Part-of-Speech tagging </a:t>
            </a:r>
            <a:r>
              <a:rPr lang="zh-CN" altLang="en-US" sz="3100" dirty="0"/>
              <a:t>或 </a:t>
            </a:r>
            <a:r>
              <a:rPr lang="en-US" altLang="zh-CN" sz="3100" dirty="0"/>
              <a:t>POS tagging)</a:t>
            </a:r>
            <a:endParaRPr lang="zh-CN" altLang="en-US" sz="31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80156" cy="2961459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定义：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根据一个词在某个特定句子中的上下文，为这个词标注正确的词性。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方法：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基于规则的方法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基于统计的方法</a:t>
            </a:r>
          </a:p>
        </p:txBody>
      </p:sp>
    </p:spTree>
    <p:extLst>
      <p:ext uri="{BB962C8B-B14F-4D97-AF65-F5344CB8AC3E}">
        <p14:creationId xmlns:p14="http://schemas.microsoft.com/office/powerpoint/2010/main" val="4084467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词性标注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2764891"/>
            <a:ext cx="9780156" cy="2191158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7.6.1 </a:t>
            </a:r>
            <a:r>
              <a:rPr lang="zh-CN" altLang="en-US" dirty="0"/>
              <a:t>词性标记集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</p:spTree>
    <p:extLst>
      <p:ext uri="{BB962C8B-B14F-4D97-AF65-F5344CB8AC3E}">
        <p14:creationId xmlns:p14="http://schemas.microsoft.com/office/powerpoint/2010/main" val="2948199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1997F-FCB8-4AC7-BB57-2C58AFFF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7.6.1 </a:t>
            </a:r>
            <a:r>
              <a:rPr lang="zh-CN" altLang="en-US" dirty="0"/>
              <a:t>词性标记集 </a:t>
            </a:r>
            <a:r>
              <a:rPr lang="en-US" altLang="zh-CN" dirty="0"/>
              <a:t>POS Tagset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771833-27E9-42A2-B867-97F5FCDBAB5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英文：</a:t>
            </a:r>
            <a:endParaRPr lang="en-US" altLang="zh-CN" dirty="0"/>
          </a:p>
          <a:p>
            <a:pPr lvl="1"/>
            <a:r>
              <a:rPr lang="en-US" altLang="zh-CN" dirty="0"/>
              <a:t>Brown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Penn Tree Bank</a:t>
            </a:r>
            <a:r>
              <a:rPr lang="zh-CN" altLang="en-US" dirty="0"/>
              <a:t>标注集、</a:t>
            </a:r>
            <a:endParaRPr lang="en-US" altLang="zh-CN" dirty="0"/>
          </a:p>
          <a:p>
            <a:pPr lvl="1"/>
            <a:r>
              <a:rPr lang="en-US" altLang="zh-CN" dirty="0"/>
              <a:t>CLAWS c5</a:t>
            </a:r>
            <a:r>
              <a:rPr lang="zh-CN" altLang="en-US" dirty="0"/>
              <a:t>标注集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中文：</a:t>
            </a:r>
            <a:endParaRPr lang="en-US" altLang="zh-CN" dirty="0"/>
          </a:p>
          <a:p>
            <a:pPr lvl="1"/>
            <a:r>
              <a:rPr lang="en-US" altLang="zh-CN" dirty="0"/>
              <a:t>《PFR</a:t>
            </a:r>
            <a:r>
              <a:rPr lang="zh-CN" altLang="en-US" dirty="0"/>
              <a:t>人民日报标注语料库</a:t>
            </a:r>
            <a:r>
              <a:rPr lang="en-US" altLang="zh-CN" dirty="0"/>
              <a:t>》</a:t>
            </a:r>
            <a:r>
              <a:rPr lang="zh-CN" altLang="en-US" dirty="0"/>
              <a:t>词性编码表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现代汉语语料库加工规范</a:t>
            </a:r>
            <a:r>
              <a:rPr lang="en-US" altLang="zh-CN" dirty="0"/>
              <a:t>—</a:t>
            </a:r>
            <a:r>
              <a:rPr lang="zh-CN" altLang="en-US" dirty="0"/>
              <a:t>词语切分与词性标注</a:t>
            </a:r>
            <a:r>
              <a:rPr lang="en-US" altLang="zh-CN" dirty="0"/>
              <a:t>》</a:t>
            </a:r>
            <a:r>
              <a:rPr lang="zh-CN" altLang="en-US" dirty="0"/>
              <a:t>词性标记</a:t>
            </a:r>
          </a:p>
          <a:p>
            <a:pPr lvl="1"/>
            <a:r>
              <a:rPr lang="zh-CN" altLang="en-US" dirty="0"/>
              <a:t>计算所 </a:t>
            </a:r>
            <a:r>
              <a:rPr lang="en-US" altLang="zh-CN" dirty="0"/>
              <a:t>ICTCLAS 3.0</a:t>
            </a:r>
            <a:r>
              <a:rPr lang="zh-CN" altLang="en-US" dirty="0"/>
              <a:t>汉语词性标记集</a:t>
            </a:r>
          </a:p>
          <a:p>
            <a:pPr lvl="1"/>
            <a:r>
              <a:rPr lang="en-US" altLang="zh-CN" dirty="0"/>
              <a:t>HanLP</a:t>
            </a:r>
            <a:r>
              <a:rPr lang="zh-CN" altLang="en-US" dirty="0"/>
              <a:t>词性标注集</a:t>
            </a:r>
            <a:endParaRPr lang="en-US" altLang="zh-CN" dirty="0"/>
          </a:p>
          <a:p>
            <a:pPr lvl="1"/>
            <a:r>
              <a:rPr lang="zh-CN" altLang="en-US" dirty="0"/>
              <a:t>结巴分词中出现的类型</a:t>
            </a:r>
          </a:p>
          <a:p>
            <a:endParaRPr lang="zh-CN" altLang="en-US" b="1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10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73E75-901B-4A84-9AC5-C515193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7.6.2 </a:t>
            </a:r>
            <a:r>
              <a:rPr lang="zh-CN" altLang="en-US" dirty="0"/>
              <a:t>基于规则的词性标注方法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181A8-39DF-4712-8AC2-0BB7076B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13" y="2769689"/>
            <a:ext cx="10817773" cy="118661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基本思想：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dirty="0"/>
              <a:t>按兼类词（拥有多种可能词性的词）搭配关系和上下文语境建立词性消歧规则。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5ED9A3-0B4C-408C-9C7B-C536A48BE2D8}"/>
              </a:ext>
            </a:extLst>
          </p:cNvPr>
          <p:cNvSpPr txBox="1"/>
          <p:nvPr/>
        </p:nvSpPr>
        <p:spPr>
          <a:xfrm>
            <a:off x="724904" y="4479143"/>
            <a:ext cx="1074219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早期的规则一般由人工编写。</a:t>
            </a:r>
          </a:p>
          <a:p>
            <a:r>
              <a:rPr lang="zh-CN" altLang="en-US" dirty="0"/>
              <a:t>随着语料库规模的逐步增大，人工方式显然不现实，</a:t>
            </a:r>
          </a:p>
          <a:p>
            <a:r>
              <a:rPr lang="zh-CN" altLang="en-US" dirty="0"/>
              <a:t>于是提出基于机器学习的规则自动提取方法。</a:t>
            </a:r>
          </a:p>
        </p:txBody>
      </p:sp>
    </p:spTree>
    <p:extLst>
      <p:ext uri="{BB962C8B-B14F-4D97-AF65-F5344CB8AC3E}">
        <p14:creationId xmlns:p14="http://schemas.microsoft.com/office/powerpoint/2010/main" val="253616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F9FF0-96D2-4FA1-9F88-2A0BCB27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 </a:t>
            </a:r>
            <a:r>
              <a:rPr lang="zh-CN" altLang="en-US" dirty="0"/>
              <a:t>分词规范与词表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3314-3A65-4B14-98C2-4B3F11B5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19" y="3095631"/>
            <a:ext cx="10759407" cy="359931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不同目标的应用，对词的要求不同：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校对系统：</a:t>
            </a:r>
            <a:r>
              <a:rPr lang="en-US" altLang="zh-CN" dirty="0"/>
              <a:t>	</a:t>
            </a:r>
            <a:r>
              <a:rPr lang="zh-CN" altLang="en-US" dirty="0"/>
              <a:t>将含有易错字的词和词组作为词单位，分词单位较大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简繁转换系统：</a:t>
            </a:r>
            <a:r>
              <a:rPr lang="en-US" altLang="zh-CN" dirty="0"/>
              <a:t>	</a:t>
            </a:r>
            <a:r>
              <a:rPr lang="zh-CN" altLang="en-US" dirty="0"/>
              <a:t>词和词组转换常常是确定的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语音合成系统：</a:t>
            </a:r>
            <a:r>
              <a:rPr lang="en-US" altLang="zh-CN" dirty="0"/>
              <a:t>	</a:t>
            </a:r>
            <a:r>
              <a:rPr lang="zh-CN" altLang="en-US" dirty="0"/>
              <a:t>词和词组中，多音字读音是确定的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检索系统：</a:t>
            </a:r>
            <a:r>
              <a:rPr lang="en-US" altLang="zh-CN" dirty="0"/>
              <a:t>	</a:t>
            </a:r>
            <a:r>
              <a:rPr lang="zh-CN" altLang="en-US" dirty="0"/>
              <a:t>注重术语和专名，倾向于分词单位较小化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键盘输入系统：</a:t>
            </a:r>
            <a:r>
              <a:rPr lang="en-US" altLang="zh-CN" dirty="0"/>
              <a:t>	</a:t>
            </a:r>
            <a:r>
              <a:rPr lang="zh-CN" altLang="en-US" dirty="0"/>
              <a:t>互现频率高的相互连接的几个字作为输入的单位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07F1C-C925-4A43-A2A4-7743ACBC1430}"/>
              </a:ext>
            </a:extLst>
          </p:cNvPr>
          <p:cNvSpPr txBox="1"/>
          <p:nvPr/>
        </p:nvSpPr>
        <p:spPr>
          <a:xfrm>
            <a:off x="550619" y="2169433"/>
            <a:ext cx="10759407" cy="5909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信息处理用现代汉语分词规范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》1992</a:t>
            </a:r>
          </a:p>
        </p:txBody>
      </p:sp>
    </p:spTree>
    <p:extLst>
      <p:ext uri="{BB962C8B-B14F-4D97-AF65-F5344CB8AC3E}">
        <p14:creationId xmlns:p14="http://schemas.microsoft.com/office/powerpoint/2010/main" val="213702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24029-F508-468A-AB7E-8F66086E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7.6.3 </a:t>
            </a:r>
            <a:r>
              <a:rPr lang="zh-CN" altLang="en-US" dirty="0"/>
              <a:t>基于统计的词性标注方法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389B0-1947-436F-B96E-9D05608D5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67" y="2238411"/>
            <a:ext cx="6686846" cy="3918548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/>
              <a:t>使用 </a:t>
            </a:r>
            <a:r>
              <a:rPr lang="en-US" altLang="zh-CN" sz="2800" b="1" dirty="0"/>
              <a:t>HMM </a:t>
            </a:r>
            <a:r>
              <a:rPr lang="zh-CN" altLang="en-US" sz="2800" b="1" dirty="0"/>
              <a:t>自动分词 </a:t>
            </a:r>
            <a:r>
              <a:rPr lang="en-US" altLang="zh-CN" sz="2800" b="1" dirty="0"/>
              <a:t>+ </a:t>
            </a:r>
            <a:r>
              <a:rPr lang="zh-CN" altLang="en-US" sz="2800" b="1" dirty="0"/>
              <a:t>词性标注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自动分词：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给定一个字的序列，找出最可能的标签序列。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字序列；隐藏状态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标签序列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r>
              <a:rPr lang="zh-CN" altLang="en-US" dirty="0">
                <a:highlight>
                  <a:srgbClr val="000080"/>
                </a:highlight>
              </a:rPr>
              <a:t>词性标注：</a:t>
            </a:r>
            <a:endParaRPr lang="en-US" altLang="zh-CN" dirty="0">
              <a:highlight>
                <a:srgbClr val="000080"/>
              </a:highlight>
            </a:endParaRPr>
          </a:p>
          <a:p>
            <a:pPr marL="0" indent="0">
              <a:buNone/>
            </a:pPr>
            <a:r>
              <a:rPr lang="zh-CN" altLang="en-US" dirty="0"/>
              <a:t>给定一个词的序列，找出最可能的词性序列。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008000"/>
                </a:highlight>
              </a:rPr>
              <a:t>观察状态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词序列；隐藏状态 </a:t>
            </a:r>
            <a:r>
              <a:rPr lang="en-US" altLang="zh-CN" dirty="0">
                <a:highlight>
                  <a:srgbClr val="008000"/>
                </a:highlight>
              </a:rPr>
              <a:t>– </a:t>
            </a:r>
            <a:r>
              <a:rPr lang="zh-CN" altLang="en-US" dirty="0">
                <a:highlight>
                  <a:srgbClr val="008000"/>
                </a:highlight>
              </a:rPr>
              <a:t>词性标记</a:t>
            </a:r>
            <a:endParaRPr lang="en-US" altLang="zh-CN" dirty="0">
              <a:highlight>
                <a:srgbClr val="008000"/>
              </a:highlight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672D15-C2C2-4BA5-B24F-E21D04B97D7E}"/>
              </a:ext>
            </a:extLst>
          </p:cNvPr>
          <p:cNvSpPr txBox="1"/>
          <p:nvPr/>
        </p:nvSpPr>
        <p:spPr>
          <a:xfrm>
            <a:off x="7431364" y="2227398"/>
            <a:ext cx="436447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观察状态、隐藏状态</a:t>
            </a:r>
          </a:p>
          <a:p>
            <a:r>
              <a:rPr lang="zh-CN" altLang="en-US" dirty="0"/>
              <a:t>初始状态概率、状态转移概率、发射概率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0D6FEA-61BA-43BF-BC51-5463F89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3" y="2884742"/>
            <a:ext cx="4358657" cy="24675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2FD23E1-55D6-41D0-9AB7-8FA0FACE4DFB}"/>
              </a:ext>
            </a:extLst>
          </p:cNvPr>
          <p:cNvSpPr txBox="1"/>
          <p:nvPr/>
        </p:nvSpPr>
        <p:spPr>
          <a:xfrm>
            <a:off x="554031" y="6525383"/>
            <a:ext cx="54380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http://www.hankcs.com/nlp/hmm-and-segmentation-tagging-named-entity-recognition.html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013A4-E690-4B47-8A75-E9687BB25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3" y="5363300"/>
            <a:ext cx="4353890" cy="793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62D18A-CE29-4074-B109-980BA3A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13" y="800867"/>
            <a:ext cx="3066495" cy="9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9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70CA-35A5-46CA-AA31-C9A9C4E5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</a:t>
            </a:r>
            <a:r>
              <a:rPr lang="zh-CN" altLang="en-US" dirty="0"/>
              <a:t>词性标注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682821-6DB6-4A01-AC73-F9BE6294B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BB7A9-AC67-4FF7-B86D-6E53F5F0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" y="2336873"/>
            <a:ext cx="7597798" cy="40541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AC9BEC-EBD1-4212-AA8B-78603455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7" y="267261"/>
            <a:ext cx="4473328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0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E63C-9047-43C0-A121-D213F77B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33" y="785654"/>
            <a:ext cx="9613861" cy="10809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HMM</a:t>
            </a:r>
            <a:r>
              <a:rPr lang="zh-CN" altLang="en-US" dirty="0"/>
              <a:t>的分词，词性标注，命名实体识别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F0FA3A4-17E4-4709-A17B-1D08364BD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85" y="2032934"/>
            <a:ext cx="5555345" cy="433287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CE3D4CA-ECD9-4A6E-B53D-6289E2B0328D}"/>
              </a:ext>
            </a:extLst>
          </p:cNvPr>
          <p:cNvSpPr txBox="1"/>
          <p:nvPr/>
        </p:nvSpPr>
        <p:spPr>
          <a:xfrm>
            <a:off x="591960" y="636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https://github.com/liuhuanyong/HuanNLP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989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C3CF9-63FF-471A-8603-48DF12C5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93719-2D69-4DE7-ABDE-9A28B4F3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94" y="2107507"/>
            <a:ext cx="5524116" cy="927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ighlight>
                  <a:srgbClr val="008000"/>
                </a:highlight>
              </a:rPr>
              <a:t>HMM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，</a:t>
            </a:r>
            <a:r>
              <a:rPr lang="en-US" altLang="zh-CN" dirty="0"/>
              <a:t>BiLSTM</a:t>
            </a:r>
            <a:r>
              <a:rPr lang="zh-CN" altLang="en-US" dirty="0"/>
              <a:t>，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000080"/>
                </a:highlight>
              </a:rPr>
              <a:t>BiLSTM+CRF</a:t>
            </a:r>
          </a:p>
          <a:p>
            <a:pPr marL="0" indent="0">
              <a:buNone/>
            </a:pPr>
            <a:r>
              <a:rPr lang="en-US" altLang="zh-CN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https://zhuanlan.zhihu.com/p/100969186?utm_source=com.gzqwkj.cshu</a:t>
            </a:r>
            <a:endParaRPr lang="en-US" altLang="zh-CN" sz="1000" dirty="0"/>
          </a:p>
          <a:p>
            <a:endParaRPr lang="zh-CN" altLang="en-US" sz="1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E2BDAA-8668-4423-8849-A9F7C886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8" y="2830853"/>
            <a:ext cx="5471809" cy="143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74B7F-69B7-4F8C-8BE0-5644A8F568E3}"/>
              </a:ext>
            </a:extLst>
          </p:cNvPr>
          <p:cNvSpPr txBox="1"/>
          <p:nvPr/>
        </p:nvSpPr>
        <p:spPr>
          <a:xfrm>
            <a:off x="382006" y="4361878"/>
            <a:ext cx="471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https://zhuanlan.zhihu.com/p/112340282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D121F1-28AC-4A84-BA26-604358EA2FEC}"/>
              </a:ext>
            </a:extLst>
          </p:cNvPr>
          <p:cNvSpPr txBox="1"/>
          <p:nvPr/>
        </p:nvSpPr>
        <p:spPr>
          <a:xfrm>
            <a:off x="382006" y="6429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https://www.aclweb.org/anthology/N19-1342.pdf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ED01AA-511C-4217-ACC2-51AB8E5A3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93" y="4775583"/>
            <a:ext cx="5355503" cy="16739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912926-FBE1-446D-9BF4-F22779D4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792" y="4471004"/>
            <a:ext cx="5823626" cy="22830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2648D9-CBDF-4F5A-861D-6E3CC1E651AF}"/>
              </a:ext>
            </a:extLst>
          </p:cNvPr>
          <p:cNvSpPr txBox="1"/>
          <p:nvPr/>
        </p:nvSpPr>
        <p:spPr>
          <a:xfrm>
            <a:off x="6096000" y="40098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https://arxiv.org/abs/1810.04805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487FAE-9D37-47E8-B2C9-33E1BDD4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792" y="2046207"/>
            <a:ext cx="3047999" cy="196160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6E25337-A06A-456B-B549-BB3C3DDCA76A}"/>
              </a:ext>
            </a:extLst>
          </p:cNvPr>
          <p:cNvSpPr txBox="1"/>
          <p:nvPr/>
        </p:nvSpPr>
        <p:spPr>
          <a:xfrm>
            <a:off x="2954723" y="1569439"/>
            <a:ext cx="931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LSTM</a:t>
            </a:r>
            <a:r>
              <a:rPr lang="zh-CN" altLang="en-US" dirty="0"/>
              <a:t>的全称是</a:t>
            </a:r>
            <a:r>
              <a:rPr lang="en-US" altLang="zh-CN" dirty="0"/>
              <a:t>Long Short Term Memory</a:t>
            </a:r>
            <a:r>
              <a:rPr lang="zh-CN" altLang="en-US" dirty="0"/>
              <a:t>，它是</a:t>
            </a:r>
            <a:r>
              <a:rPr lang="en-US" altLang="zh-CN" dirty="0"/>
              <a:t>RNN</a:t>
            </a:r>
            <a:r>
              <a:rPr lang="zh-CN" altLang="en-US" dirty="0"/>
              <a:t>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）的一种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28111F-2C20-4272-B085-86F9213EDEE8}"/>
              </a:ext>
            </a:extLst>
          </p:cNvPr>
          <p:cNvSpPr txBox="1"/>
          <p:nvPr/>
        </p:nvSpPr>
        <p:spPr>
          <a:xfrm>
            <a:off x="2937755" y="1253946"/>
            <a:ext cx="6134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条件随机场 </a:t>
            </a:r>
            <a:r>
              <a:rPr lang="en-US" altLang="zh-CN" dirty="0"/>
              <a:t>conditional random field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1D7804-F25C-4EF0-AE40-C65F5A98019E}"/>
              </a:ext>
            </a:extLst>
          </p:cNvPr>
          <p:cNvSpPr txBox="1"/>
          <p:nvPr/>
        </p:nvSpPr>
        <p:spPr>
          <a:xfrm>
            <a:off x="2963694" y="931073"/>
            <a:ext cx="7457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最大熵马尔科夫模型 </a:t>
            </a:r>
            <a:r>
              <a:rPr lang="en-US" altLang="zh-CN" dirty="0"/>
              <a:t>Maximum Entropy Markov Model </a:t>
            </a:r>
            <a:r>
              <a:rPr lang="zh-CN" altLang="en-US" dirty="0"/>
              <a:t>，</a:t>
            </a:r>
            <a:r>
              <a:rPr lang="en-US" altLang="zh-CN" dirty="0"/>
              <a:t>MEMM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644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6FE8-058F-404C-A7E6-7F77904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扩展学习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40233-59F6-4F19-8C32-C8D61CC4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1" y="2254266"/>
            <a:ext cx="3025402" cy="3033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DD4BFE-B7A8-43A5-ABA0-878F5C37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2" y="2254266"/>
            <a:ext cx="2732735" cy="4028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9E533-3B8E-4FE7-A5AA-23DDCBBAE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62" y="2254266"/>
            <a:ext cx="3071821" cy="44727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68A85D-BF74-4234-B75F-DC2AA4F50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07" y="2254266"/>
            <a:ext cx="282798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8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36482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交集型切分歧义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7.3】	</a:t>
            </a:r>
            <a:r>
              <a:rPr lang="zh-CN" altLang="en-US" dirty="0"/>
              <a:t>乒乓球拍卖完了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 </a:t>
            </a:r>
            <a:r>
              <a:rPr lang="en-US" altLang="zh-CN" dirty="0"/>
              <a:t>/ </a:t>
            </a:r>
            <a:r>
              <a:rPr lang="zh-CN" altLang="en-US" dirty="0"/>
              <a:t>拍卖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乒乓球拍 </a:t>
            </a:r>
            <a:r>
              <a:rPr lang="en-US" altLang="zh-CN" dirty="0"/>
              <a:t>/ </a:t>
            </a:r>
            <a:r>
              <a:rPr lang="zh-CN" altLang="en-US" dirty="0"/>
              <a:t>卖 </a:t>
            </a:r>
            <a:r>
              <a:rPr lang="en-US" altLang="zh-CN" dirty="0"/>
              <a:t>/ </a:t>
            </a:r>
            <a:r>
              <a:rPr lang="zh-CN" altLang="en-US" dirty="0"/>
              <a:t>完 </a:t>
            </a:r>
            <a:r>
              <a:rPr lang="en-US" altLang="zh-CN" dirty="0"/>
              <a:t>/ </a:t>
            </a:r>
            <a:r>
              <a:rPr lang="zh-CN" altLang="en-US" dirty="0"/>
              <a:t>了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EBC4C-B9CF-4741-8CF5-E41511A4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67" y="5204409"/>
            <a:ext cx="1988992" cy="6325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C94577-4A23-419F-B5F3-89FA5070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79" y="5204409"/>
            <a:ext cx="2484335" cy="6096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681B8-5F0D-495E-8FB9-97FD2AC5274A}"/>
              </a:ext>
            </a:extLst>
          </p:cNvPr>
          <p:cNvSpPr txBox="1"/>
          <p:nvPr/>
        </p:nvSpPr>
        <p:spPr>
          <a:xfrm>
            <a:off x="4675761" y="5947437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LTP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C78A3-1E3E-4059-B74F-7F1E9EA430D8}"/>
              </a:ext>
            </a:extLst>
          </p:cNvPr>
          <p:cNvSpPr txBox="1"/>
          <p:nvPr/>
        </p:nvSpPr>
        <p:spPr>
          <a:xfrm>
            <a:off x="1306748" y="5998526"/>
            <a:ext cx="123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HanLP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8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24941"/>
            <a:ext cx="9613861" cy="2773391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组合型切分歧义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7.4】</a:t>
            </a:r>
            <a:r>
              <a:rPr lang="zh-CN" altLang="en-US" dirty="0"/>
              <a:t>马上 ：他</a:t>
            </a:r>
            <a:r>
              <a:rPr lang="en-US" altLang="zh-CN" dirty="0"/>
              <a:t>/</a:t>
            </a:r>
            <a:r>
              <a:rPr lang="zh-CN" altLang="en-US" dirty="0"/>
              <a:t>从</a:t>
            </a:r>
            <a:r>
              <a:rPr lang="en-US" altLang="zh-CN" dirty="0"/>
              <a:t>/</a:t>
            </a:r>
            <a:r>
              <a:rPr lang="zh-CN" altLang="en-US" dirty="0"/>
              <a:t>马</a:t>
            </a:r>
            <a:r>
              <a:rPr lang="en-US" altLang="zh-CN" dirty="0"/>
              <a:t>/</a:t>
            </a:r>
            <a:r>
              <a:rPr lang="zh-CN" altLang="en-US" dirty="0"/>
              <a:t>上</a:t>
            </a:r>
            <a:r>
              <a:rPr lang="en-US" altLang="zh-CN" dirty="0"/>
              <a:t>/</a:t>
            </a:r>
            <a:r>
              <a:rPr lang="zh-CN" altLang="en-US" dirty="0"/>
              <a:t>跳</a:t>
            </a:r>
            <a:r>
              <a:rPr lang="en-US" altLang="zh-CN" dirty="0"/>
              <a:t>/</a:t>
            </a:r>
            <a:r>
              <a:rPr lang="zh-CN" altLang="en-US" dirty="0"/>
              <a:t>下</a:t>
            </a:r>
            <a:r>
              <a:rPr lang="en-US" altLang="zh-CN" dirty="0"/>
              <a:t>/</a:t>
            </a:r>
            <a:r>
              <a:rPr lang="zh-CN" altLang="en-US" dirty="0"/>
              <a:t>来； 我</a:t>
            </a:r>
            <a:r>
              <a:rPr lang="en-US" altLang="zh-CN" dirty="0"/>
              <a:t>/</a:t>
            </a:r>
            <a:r>
              <a:rPr lang="zh-CN" altLang="en-US" dirty="0"/>
              <a:t>马上</a:t>
            </a:r>
            <a:r>
              <a:rPr lang="en-US" altLang="zh-CN" dirty="0"/>
              <a:t>/</a:t>
            </a:r>
            <a:r>
              <a:rPr lang="zh-CN" altLang="en-US" dirty="0"/>
              <a:t>就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7.5】</a:t>
            </a:r>
            <a:r>
              <a:rPr lang="zh-CN" altLang="en-US" dirty="0"/>
              <a:t>将来： 他</a:t>
            </a:r>
            <a:r>
              <a:rPr lang="en-US" altLang="zh-CN" dirty="0"/>
              <a:t>/</a:t>
            </a:r>
            <a:r>
              <a:rPr lang="zh-CN" altLang="en-US" dirty="0"/>
              <a:t>将</a:t>
            </a:r>
            <a:r>
              <a:rPr lang="en-US" altLang="zh-CN" dirty="0"/>
              <a:t>/</a:t>
            </a:r>
            <a:r>
              <a:rPr lang="zh-CN" altLang="en-US" dirty="0"/>
              <a:t>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参观； 将来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校</a:t>
            </a:r>
            <a:r>
              <a:rPr lang="en-US" altLang="zh-CN" dirty="0"/>
              <a:t>/</a:t>
            </a:r>
            <a:r>
              <a:rPr lang="zh-CN" altLang="en-US" dirty="0"/>
              <a:t>会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很</a:t>
            </a:r>
            <a:r>
              <a:rPr lang="en-US" altLang="zh-CN" dirty="0"/>
              <a:t>/</a:t>
            </a:r>
            <a:r>
              <a:rPr lang="zh-CN" altLang="en-US" dirty="0"/>
              <a:t>大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发展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例 </a:t>
            </a:r>
            <a:r>
              <a:rPr lang="en-US" altLang="zh-CN" dirty="0"/>
              <a:t>7.6】</a:t>
            </a:r>
            <a:r>
              <a:rPr lang="zh-CN" altLang="en-US" dirty="0"/>
              <a:t>个人： 屋子</a:t>
            </a:r>
            <a:r>
              <a:rPr lang="en-US" altLang="zh-CN" dirty="0"/>
              <a:t>/</a:t>
            </a:r>
            <a:r>
              <a:rPr lang="zh-CN" altLang="en-US" dirty="0"/>
              <a:t>里</a:t>
            </a:r>
            <a:r>
              <a:rPr lang="en-US" altLang="zh-CN" dirty="0"/>
              <a:t>/</a:t>
            </a:r>
            <a:r>
              <a:rPr lang="zh-CN" altLang="en-US" dirty="0"/>
              <a:t>只</a:t>
            </a:r>
            <a:r>
              <a:rPr lang="en-US" altLang="zh-CN" dirty="0"/>
              <a:t>/</a:t>
            </a:r>
            <a:r>
              <a:rPr lang="zh-CN" altLang="en-US" dirty="0"/>
              <a:t>有</a:t>
            </a:r>
            <a:r>
              <a:rPr lang="en-US" altLang="zh-CN" dirty="0"/>
              <a:t>/</a:t>
            </a:r>
            <a:r>
              <a:rPr lang="zh-CN" altLang="en-US" dirty="0"/>
              <a:t>一</a:t>
            </a:r>
            <a:r>
              <a:rPr lang="en-US" altLang="zh-CN" dirty="0"/>
              <a:t>/</a:t>
            </a:r>
            <a:r>
              <a:rPr lang="zh-CN" altLang="en-US" dirty="0"/>
              <a:t>个</a:t>
            </a:r>
            <a:r>
              <a:rPr lang="en-US" altLang="zh-CN" dirty="0"/>
              <a:t>/</a:t>
            </a:r>
            <a:r>
              <a:rPr lang="zh-CN" altLang="en-US" dirty="0"/>
              <a:t>人； 这</a:t>
            </a:r>
            <a:r>
              <a:rPr lang="en-US" altLang="zh-CN" dirty="0"/>
              <a:t>/</a:t>
            </a:r>
            <a:r>
              <a:rPr lang="zh-CN" altLang="en-US" dirty="0"/>
              <a:t>是</a:t>
            </a:r>
            <a:r>
              <a:rPr lang="en-US" altLang="zh-CN" dirty="0"/>
              <a:t>/</a:t>
            </a:r>
            <a:r>
              <a:rPr lang="zh-CN" altLang="en-US" dirty="0"/>
              <a:t>我</a:t>
            </a:r>
            <a:r>
              <a:rPr lang="en-US" altLang="zh-CN" dirty="0"/>
              <a:t>/</a:t>
            </a:r>
            <a:r>
              <a:rPr lang="zh-CN" altLang="en-US" dirty="0"/>
              <a:t>个人</a:t>
            </a:r>
            <a:r>
              <a:rPr lang="en-US" altLang="zh-CN" dirty="0"/>
              <a:t>/</a:t>
            </a:r>
            <a:r>
              <a:rPr lang="zh-CN" altLang="en-US" dirty="0"/>
              <a:t>的</a:t>
            </a:r>
            <a:r>
              <a:rPr lang="en-US" altLang="zh-CN" dirty="0"/>
              <a:t>/</a:t>
            </a:r>
            <a:r>
              <a:rPr lang="zh-CN" altLang="en-US" dirty="0"/>
              <a:t>意见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B0560-0548-4B0A-BC78-344E5832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8" y="5634746"/>
            <a:ext cx="3071126" cy="7087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664D38-1D07-494D-A363-488787EA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73" y="5634746"/>
            <a:ext cx="2804403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6ED9-F6C1-425E-AE5A-AC25D413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 </a:t>
            </a:r>
            <a:r>
              <a:rPr lang="zh-CN" altLang="en-US" dirty="0"/>
              <a:t>切分歧义问题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95D903-6DC5-494D-9467-2B70AFA1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0166"/>
            <a:ext cx="9613861" cy="1813595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3. </a:t>
            </a:r>
            <a:r>
              <a:rPr lang="zh-CN" altLang="en-US" sz="4000" dirty="0"/>
              <a:t>“真歧义”和“伪歧义”</a:t>
            </a:r>
            <a:endParaRPr lang="en-US" altLang="zh-CN" sz="4000" dirty="0"/>
          </a:p>
          <a:p>
            <a:pPr marL="457200" lvl="1" indent="0">
              <a:buNone/>
            </a:pPr>
            <a:r>
              <a:rPr lang="zh-CN" altLang="en-US" sz="2800" dirty="0"/>
              <a:t>真歧义：存在两种或两种以上的可实现的切分形式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800" dirty="0"/>
              <a:t>伪歧义：一般只有一种正确的切分形式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B6DD22-EA8C-4ABC-8F51-9BEAFC71A262}"/>
              </a:ext>
            </a:extLst>
          </p:cNvPr>
          <p:cNvSpPr txBox="1"/>
          <p:nvPr/>
        </p:nvSpPr>
        <p:spPr>
          <a:xfrm>
            <a:off x="810638" y="40984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必须加强企业中国有资产的管理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FCCF8-F597-4A35-968C-D895041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67" y="4501782"/>
            <a:ext cx="3764606" cy="6706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4C7A41-00A9-4F95-9A5A-DC2D47D75B9F}"/>
              </a:ext>
            </a:extLst>
          </p:cNvPr>
          <p:cNvSpPr txBox="1"/>
          <p:nvPr/>
        </p:nvSpPr>
        <p:spPr>
          <a:xfrm>
            <a:off x="810638" y="5251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中国有能力解决香港问题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83C993-2A18-47F9-BC27-BA637A4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67" y="5700472"/>
            <a:ext cx="3185436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890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1986</TotalTime>
  <Words>4882</Words>
  <Application>Microsoft Office PowerPoint</Application>
  <PresentationFormat>宽屏</PresentationFormat>
  <Paragraphs>605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-apple-system</vt:lpstr>
      <vt:lpstr>Lato</vt:lpstr>
      <vt:lpstr>PingFangSC</vt:lpstr>
      <vt:lpstr>SF Pro SC</vt:lpstr>
      <vt:lpstr>等线</vt:lpstr>
      <vt:lpstr>等线 Light</vt:lpstr>
      <vt:lpstr>宋体</vt:lpstr>
      <vt:lpstr>Microsoft YaHei</vt:lpstr>
      <vt:lpstr>Arial</vt:lpstr>
      <vt:lpstr>Cambria Math</vt:lpstr>
      <vt:lpstr>Franklin Gothic Book</vt:lpstr>
      <vt:lpstr>Helvetica</vt:lpstr>
      <vt:lpstr>柏林</vt:lpstr>
      <vt:lpstr>自然语言处理技术基础 Natural Language Processing，NLP</vt:lpstr>
      <vt:lpstr>词法分析 Morphological Analysis</vt:lpstr>
      <vt:lpstr>第7章 词法分析</vt:lpstr>
      <vt:lpstr>7.1 中文自动分词及其基本问题　</vt:lpstr>
      <vt:lpstr>7.1 中文自动分词及其基本问题　</vt:lpstr>
      <vt:lpstr>7.1.1 分词规范与词表</vt:lpstr>
      <vt:lpstr>7.1.2 切分歧义问题</vt:lpstr>
      <vt:lpstr>7.1.2 切分歧义问题</vt:lpstr>
      <vt:lpstr>7.1.2 切分歧义问题</vt:lpstr>
      <vt:lpstr>7.1.3 未登录词识别问题</vt:lpstr>
      <vt:lpstr>命名实体识别 Named Entity Recognition，NER</vt:lpstr>
      <vt:lpstr>识别模板</vt:lpstr>
      <vt:lpstr>7.2 基本分词方法</vt:lpstr>
      <vt:lpstr>1.最大匹配法 Maximum Match Method</vt:lpstr>
      <vt:lpstr>1.最大匹配法-算法：</vt:lpstr>
      <vt:lpstr>1.最大匹配法-流程图</vt:lpstr>
      <vt:lpstr>1.最大匹配法-编程实现：</vt:lpstr>
      <vt:lpstr>2.最少分词法（最短路径）</vt:lpstr>
      <vt:lpstr>N-最短路径法（前N个最短路径）</vt:lpstr>
      <vt:lpstr>PowerPoint 演示文稿</vt:lpstr>
      <vt:lpstr>PowerPoint 演示文稿</vt:lpstr>
      <vt:lpstr>PowerPoint 演示文稿</vt:lpstr>
      <vt:lpstr>PowerPoint 演示文稿</vt:lpstr>
      <vt:lpstr>词图上的维特比算法</vt:lpstr>
      <vt:lpstr>Viterbi算法</vt:lpstr>
      <vt:lpstr>CODE</vt:lpstr>
      <vt:lpstr>3.最大概率法</vt:lpstr>
      <vt:lpstr>算法描述</vt:lpstr>
      <vt:lpstr>第一步：遍历整句话，找出全部候选词和在语料库中的词频</vt:lpstr>
      <vt:lpstr>第二步：找出全部左邻词</vt:lpstr>
      <vt:lpstr>第三步：计算累计概率，选出最佳左邻词</vt:lpstr>
      <vt:lpstr>                                                      CODE</vt:lpstr>
      <vt:lpstr>4.与词性标注结合的分词方法</vt:lpstr>
      <vt:lpstr>算法举例：</vt:lpstr>
      <vt:lpstr> 5.基于互现信息的分词方法</vt:lpstr>
      <vt:lpstr> 6.基于字分类的分词方法</vt:lpstr>
      <vt:lpstr>基于HMM的分词方法</vt:lpstr>
      <vt:lpstr>用Viterbi算法求解中文分词问题</vt:lpstr>
      <vt:lpstr>确定边界条件和路径回溯</vt:lpstr>
      <vt:lpstr>HMM中文分词</vt:lpstr>
      <vt:lpstr>7.基于实例的汉语分词方法</vt:lpstr>
      <vt:lpstr>各种分词方法对语言学资源的利用情况</vt:lpstr>
      <vt:lpstr>7.3 中文姓名识别</vt:lpstr>
      <vt:lpstr>7.3.1 基于规则的方法</vt:lpstr>
      <vt:lpstr>7.3.2 基于统计的方法</vt:lpstr>
      <vt:lpstr>对比两种方法</vt:lpstr>
      <vt:lpstr>CODE：HMM——NER</vt:lpstr>
      <vt:lpstr>7.4 汉语自动分词系统的评价</vt:lpstr>
      <vt:lpstr>7.4 汉语自动分词系统的评价</vt:lpstr>
      <vt:lpstr>准确率 – Accuracy</vt:lpstr>
      <vt:lpstr>精确率（查准率）- Precision</vt:lpstr>
      <vt:lpstr>召回率（查全率）- Recall</vt:lpstr>
      <vt:lpstr>F1分数</vt:lpstr>
      <vt:lpstr>SIGHAN -汉字特别兴趣小组</vt:lpstr>
      <vt:lpstr>7.5 英语形态还原</vt:lpstr>
      <vt:lpstr>7.6 词性标注（Part-of-Speech tagging 或 POS tagging)</vt:lpstr>
      <vt:lpstr>7.6 词性标注</vt:lpstr>
      <vt:lpstr>7.6.1 词性标记集 POS Tagset</vt:lpstr>
      <vt:lpstr>7.6.2 基于规则的词性标注方法</vt:lpstr>
      <vt:lpstr>7.6.3 基于统计的词性标注方法</vt:lpstr>
      <vt:lpstr>HMM词性标注</vt:lpstr>
      <vt:lpstr>基于HMM的分词，词性标注，命名实体识别</vt:lpstr>
      <vt:lpstr>前沿发展</vt:lpstr>
      <vt:lpstr>扩展学习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201</cp:revision>
  <dcterms:created xsi:type="dcterms:W3CDTF">2020-06-27T17:50:52Z</dcterms:created>
  <dcterms:modified xsi:type="dcterms:W3CDTF">2020-12-07T09:53:34Z</dcterms:modified>
</cp:coreProperties>
</file>